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91" r:id="rId5"/>
    <p:sldMasterId id="2147483674" r:id="rId6"/>
    <p:sldMasterId id="2147483673" r:id="rId7"/>
    <p:sldMasterId id="2147483697" r:id="rId8"/>
    <p:sldMasterId id="2147483705" r:id="rId9"/>
  </p:sldMasterIdLst>
  <p:notesMasterIdLst>
    <p:notesMasterId r:id="rId38"/>
  </p:notesMasterIdLst>
  <p:handoutMasterIdLst>
    <p:handoutMasterId r:id="rId39"/>
  </p:handoutMasterIdLst>
  <p:sldIdLst>
    <p:sldId id="261" r:id="rId10"/>
    <p:sldId id="320" r:id="rId11"/>
    <p:sldId id="332" r:id="rId12"/>
    <p:sldId id="376" r:id="rId13"/>
    <p:sldId id="380" r:id="rId14"/>
    <p:sldId id="334" r:id="rId15"/>
    <p:sldId id="266" r:id="rId16"/>
    <p:sldId id="336" r:id="rId17"/>
    <p:sldId id="382" r:id="rId18"/>
    <p:sldId id="366" r:id="rId19"/>
    <p:sldId id="577" r:id="rId20"/>
    <p:sldId id="578" r:id="rId21"/>
    <p:sldId id="325" r:id="rId22"/>
    <p:sldId id="324" r:id="rId23"/>
    <p:sldId id="273" r:id="rId24"/>
    <p:sldId id="574" r:id="rId25"/>
    <p:sldId id="267" r:id="rId26"/>
    <p:sldId id="301" r:id="rId27"/>
    <p:sldId id="328" r:id="rId28"/>
    <p:sldId id="581" r:id="rId29"/>
    <p:sldId id="308" r:id="rId30"/>
    <p:sldId id="312" r:id="rId31"/>
    <p:sldId id="333" r:id="rId32"/>
    <p:sldId id="315" r:id="rId33"/>
    <p:sldId id="278" r:id="rId34"/>
    <p:sldId id="279" r:id="rId35"/>
    <p:sldId id="579" r:id="rId36"/>
    <p:sldId id="309" r:id="rId3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800"/>
    <a:srgbClr val="244890"/>
    <a:srgbClr val="2CC7E6"/>
    <a:srgbClr val="21FF9B"/>
    <a:srgbClr val="FF5BFF"/>
    <a:srgbClr val="E4DF03"/>
    <a:srgbClr val="FF6DFF"/>
    <a:srgbClr val="FF99FF"/>
    <a:srgbClr val="FF66FF"/>
    <a:srgbClr val="E2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832" autoAdjust="0"/>
    <p:restoredTop sz="67086" autoAdjust="0"/>
  </p:normalViewPr>
  <p:slideViewPr>
    <p:cSldViewPr>
      <p:cViewPr varScale="1">
        <p:scale>
          <a:sx n="45" d="100"/>
          <a:sy n="45" d="100"/>
        </p:scale>
        <p:origin x="11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66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7F92B5-D13C-4175-B4FC-0A25A20D5A5D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AC0C0AB2-BC41-4848-89D8-5BD4C4DF77C0}" type="pres">
      <dgm:prSet presAssocID="{A37F92B5-D13C-4175-B4FC-0A25A20D5A5D}" presName="CompostProcess" presStyleCnt="0">
        <dgm:presLayoutVars>
          <dgm:dir/>
          <dgm:resizeHandles val="exact"/>
        </dgm:presLayoutVars>
      </dgm:prSet>
      <dgm:spPr/>
    </dgm:pt>
    <dgm:pt modelId="{E89D103E-46CC-4BC5-94D8-51144D239615}" type="pres">
      <dgm:prSet presAssocID="{A37F92B5-D13C-4175-B4FC-0A25A20D5A5D}" presName="arrow" presStyleLbl="bgShp" presStyleIdx="0" presStyleCnt="1" custLinFactNeighborY="-1471"/>
      <dgm:spPr/>
    </dgm:pt>
    <dgm:pt modelId="{4C163C39-4D0F-48C3-AD6D-A10810C076DA}" type="pres">
      <dgm:prSet presAssocID="{A37F92B5-D13C-4175-B4FC-0A25A20D5A5D}" presName="linearProcess" presStyleCnt="0"/>
      <dgm:spPr/>
    </dgm:pt>
  </dgm:ptLst>
  <dgm:cxnLst>
    <dgm:cxn modelId="{8BB9D4E6-81BF-49C4-AA4D-D27ECE41B064}" type="presOf" srcId="{A37F92B5-D13C-4175-B4FC-0A25A20D5A5D}" destId="{AC0C0AB2-BC41-4848-89D8-5BD4C4DF77C0}" srcOrd="0" destOrd="0" presId="urn:microsoft.com/office/officeart/2005/8/layout/hProcess9"/>
    <dgm:cxn modelId="{96FBD3EC-FB63-4554-902D-7690242D392A}" type="presParOf" srcId="{AC0C0AB2-BC41-4848-89D8-5BD4C4DF77C0}" destId="{E89D103E-46CC-4BC5-94D8-51144D239615}" srcOrd="0" destOrd="0" presId="urn:microsoft.com/office/officeart/2005/8/layout/hProcess9"/>
    <dgm:cxn modelId="{7B396D0B-642C-4E5D-96A1-63EB0E6EE7FB}" type="presParOf" srcId="{AC0C0AB2-BC41-4848-89D8-5BD4C4DF77C0}" destId="{4C163C39-4D0F-48C3-AD6D-A10810C076D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D103E-46CC-4BC5-94D8-51144D239615}">
      <dsp:nvSpPr>
        <dsp:cNvPr id="0" name=""/>
        <dsp:cNvSpPr/>
      </dsp:nvSpPr>
      <dsp:spPr>
        <a:xfrm>
          <a:off x="594066" y="0"/>
          <a:ext cx="6732748" cy="489654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15.6.17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822D4-3BCB-47C0-B0A8-E3D7D7358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27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2A104-BEBF-40CE-BCE4-75FC99B26176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D747A-5EC4-4C72-976A-933828ACF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20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1FA71F-56EC-4283-86F3-9A4F05787F4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examples (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can identify for each: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is changing?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changing?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is it changing?</a:t>
            </a:r>
            <a:endParaRPr lang="en-GB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B74D46-0E9F-4E48-9698-FFD39718D24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“so what?” question can help you work out whether or not you’ve written an outcome (as opposed to an activity). 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 should answer the ‘so what?’ question.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Asking the question makes you think about the change that will happen as a result of what you do. It is a “drill down” technique to discover whether or not the thing you are questioning is yet describing change.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[This test is not meant to diminish the importance of the thing being questioned – if it feels like it is then use “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then?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instead.]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3200A33-1B09-4190-9DC3-BCBB3D994DF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 can be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 (as makes sense in the context of your organisation). Outcomes can change over time but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won’t.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–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 about change but it is not wholly within your sphere of influence. You can contribute to it but you cannot achieve this change alone in a reasonable amount of time.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2A95C0-7B60-4CE7-BBAF-2A7CC3A55D3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7E9060-81AD-4CCA-A9E2-B6E67446574D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51203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37484" cy="49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3" rIns="91325" bIns="45663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Logic Modelling Workshop Jan 2009</a:t>
            </a:r>
          </a:p>
        </p:txBody>
      </p:sp>
      <p:sp>
        <p:nvSpPr>
          <p:cNvPr id="51204" name="Rectangle 7"/>
          <p:cNvSpPr txBox="1">
            <a:spLocks noGrp="1" noChangeArrowheads="1"/>
          </p:cNvSpPr>
          <p:nvPr/>
        </p:nvSpPr>
        <p:spPr bwMode="auto">
          <a:xfrm>
            <a:off x="3838039" y="9438727"/>
            <a:ext cx="2937484" cy="49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3" rIns="91325" bIns="4566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65C0A5B-4EBA-4D37-81EF-4F306FF4EC2E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25" tIns="45663" rIns="91325" bIns="45663"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 example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Headache: an overview of the plan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Helps you spot any flaws in the plan e.g. We’re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assuming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person has access to pills, that they haven’t already taken pills and forgotten (e.g. someone with dementia may need prompts).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EA9941-60EB-424A-9113-F17C59EC3FC1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53251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37484" cy="49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3" rIns="91325" bIns="45663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Logic Modelling Workshop Jan 2009</a:t>
            </a:r>
          </a:p>
        </p:txBody>
      </p:sp>
      <p:sp>
        <p:nvSpPr>
          <p:cNvPr id="53252" name="Rectangle 7"/>
          <p:cNvSpPr txBox="1">
            <a:spLocks noGrp="1" noChangeArrowheads="1"/>
          </p:cNvSpPr>
          <p:nvPr/>
        </p:nvSpPr>
        <p:spPr bwMode="auto">
          <a:xfrm>
            <a:off x="3838039" y="9438727"/>
            <a:ext cx="2937484" cy="49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3" rIns="91325" bIns="4566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436E5C8-2057-4F0F-A5BA-378B477BE279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25" tIns="45663" rIns="91325" bIns="45663"/>
          <a:lstStyle/>
          <a:p>
            <a:pPr eaLnBrk="1" hangingPunct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 projects are good at saying what they’ll do and the overall difference it will make, but less clear about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between. </a:t>
            </a:r>
          </a:p>
          <a:p>
            <a:pPr eaLnBrk="1" hangingPunct="1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you get there?</a:t>
            </a:r>
          </a:p>
          <a:p>
            <a:pPr eaLnBrk="1" hangingPunct="1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Funders want to learn – want to know what steps you took/how you made those changes happen</a:t>
            </a:r>
          </a:p>
          <a:p>
            <a:pPr eaLnBrk="1" hangingPunct="1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also be motivational for staff to really understand how activities lead to changes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09705E-2106-43D6-B5AA-3E9D479EBCF7}" type="slidenum">
              <a:rPr lang="en-GB"/>
              <a:pPr/>
              <a:t>18</a:t>
            </a:fld>
            <a:endParaRPr lang="en-GB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Indicators help you work out the questions you need answers to and what evidence you need to gather.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089D64-52E5-4F53-AD03-1D2280B2824C}" type="slidenum">
              <a:rPr lang="en-GB"/>
              <a:pPr/>
              <a:t>19</a:t>
            </a:fld>
            <a:endParaRPr lang="en-GB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08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GB" sz="12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Simple and specific: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helps ensure the people who use the evaluation method understand what they are being asked to evidence (the indicator)</a:t>
            </a:r>
          </a:p>
          <a:p>
            <a:r>
              <a:rPr lang="en-GB" sz="12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Recognisable to service users: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helps ensure that the indicators are meaningful and actually represent the changes they experience </a:t>
            </a:r>
          </a:p>
          <a:p>
            <a:r>
              <a:rPr lang="en-GB" sz="12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Can be measured more than once: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Ask the participants why. So can show change (Particularly important if you work with people over a long period of time.) </a:t>
            </a:r>
            <a:endParaRPr lang="en-GB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measure soft outcomes, you need to come up with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measured. Get indicators: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drawing on your experience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asking your service users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else might you know someone had increase social skills? What would it look like?</a:t>
            </a:r>
            <a:endParaRPr lang="en-GB" sz="120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5668C6F-0DC9-4F6C-93FD-3D95717A3785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E8CAA0-46F2-4DAD-AD38-CD24157C1360}" type="slidenum">
              <a:rPr lang="en-GB"/>
              <a:pPr/>
              <a:t>21</a:t>
            </a:fld>
            <a:endParaRPr lang="en-GB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0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1358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GB" sz="12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Work on own project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. Using Outcome / indicator template in pack try writing indicators for one of your own soft outcomes. The sheet is double sided if they want to try it for more than 1 outcome. </a:t>
            </a:r>
          </a:p>
          <a:p>
            <a:endParaRPr lang="en-GB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Once you</a:t>
            </a:r>
            <a:r>
              <a:rPr lang="en-GB" sz="120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have a long list, go back and circle 4-5 ‘key indicators’ (those that you will routinely measure, that are most likely to tell you about the outcome happening/easiest to measure)</a:t>
            </a:r>
          </a:p>
          <a:p>
            <a:endParaRPr lang="en-GB" sz="1200" kern="1200" baseline="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Likely to occur in most situations</a:t>
            </a:r>
          </a:p>
          <a:p>
            <a:r>
              <a:rPr lang="en-GB" sz="120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Might be due to your opportunity to know if it’s happening e.g. level of eye contact for a telephone helpline?</a:t>
            </a:r>
          </a:p>
          <a:p>
            <a:r>
              <a:rPr lang="en-GB" sz="1200" kern="1200" baseline="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Or because it’s a very individual thing e.g. “Davey jumps on a stage to sing a solo for the group” tells us about his confidence level, but probably wouldn’t look for everyone to be able to do it</a:t>
            </a:r>
            <a:endParaRPr lang="en-GB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GB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Whole group activity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– Take an example of a soft outcome from one participant (could use the same one as earlier, when looking at outcomes and activities).  Brainstorm possible indicators &amp; discuss. Don’t think about how to measure at this stage.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Depending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on time = could just share key indicators, or work as a group for a tricky outcome</a:t>
            </a:r>
            <a:endParaRPr lang="en-GB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Indicators can give us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about where to get evidence from and what methods to use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notes of what you see happening / photos / activity videos… </a:t>
            </a:r>
          </a:p>
          <a:p>
            <a:pPr lvl="0"/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tell you / third party tells you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casual feedback, questionnaires, interviews, video diaries, focus groups, mapping exercises, visual tools…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Written Materials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Awards and standards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Badges, checklists, quality standards… (eg care commission report)</a:t>
            </a:r>
          </a:p>
          <a:p>
            <a:pPr lvl="0"/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tracking what happens for comparisons with wider norms/statistics (debt truancy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 records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attendance, list of activities, use of services…</a:t>
            </a:r>
            <a:endParaRPr lang="en-US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1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747A-5EC4-4C72-976A-933828ACF2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84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of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Indicators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(appropriate) Methods</a:t>
            </a:r>
          </a:p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D747A-5EC4-4C72-976A-933828ACF2B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713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48EE84-6E8D-43A8-950A-247593CC39AA}" type="slidenum">
              <a:rPr lang="en-GB"/>
              <a:pPr/>
              <a:t>24</a:t>
            </a:fld>
            <a:endParaRPr lang="en-GB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3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274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lvl="0"/>
            <a:r>
              <a:rPr lang="en-GB" sz="1200" b="1" u="sng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evaluation plan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– coming up soon</a:t>
            </a:r>
          </a:p>
          <a:p>
            <a:pPr lvl="0"/>
            <a:r>
              <a:rPr lang="en-GB" sz="1200" b="1" u="sng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build into activities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- think about the kinds of things you do with your service users anyway – try to integrate evaluation methods if possible (eg if it’s a sports club, get people to run to a particular corner to illustrate how they feel, add prompts to forms you use anyway to remind you about the indicators you are looking for)</a:t>
            </a:r>
          </a:p>
          <a:p>
            <a:pPr lvl="0"/>
            <a:r>
              <a:rPr lang="en-GB" sz="1200" b="1" u="sng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range of methods</a:t>
            </a:r>
            <a:r>
              <a:rPr lang="en-GB" sz="1200" u="sng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– all have pluses &amp; minuses – as long as you are gathering information about the same indicators it may be OK to use different methods</a:t>
            </a:r>
          </a:p>
          <a:p>
            <a:pPr lvl="0"/>
            <a:r>
              <a:rPr lang="en-GB" sz="1200" b="1" u="sng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test your methods</a:t>
            </a:r>
            <a:r>
              <a:rPr lang="en-GB" sz="1200" u="sng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– give it a go, don’t be afraid to change if necessary &amp; to be open about this in reports</a:t>
            </a:r>
          </a:p>
          <a:p>
            <a:pPr lvl="0"/>
            <a:r>
              <a:rPr lang="en-GB" sz="1200" b="1" u="sng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collect baseline at start 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– otherwise don’t know if there’s been change</a:t>
            </a:r>
          </a:p>
          <a:p>
            <a:pPr lvl="0"/>
            <a:r>
              <a:rPr lang="en-GB" sz="1200" b="1" u="sng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long term follow up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– is this appropriate for your service? if so, when &amp; with how many people? is it feasible? </a:t>
            </a:r>
          </a:p>
          <a:p>
            <a:pPr lvl="0"/>
            <a:r>
              <a:rPr lang="en-GB" sz="1200" b="1" u="sng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be honest &amp; involve clients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– remember “</a:t>
            </a:r>
            <a:r>
              <a:rPr lang="en-GB" sz="1200" i="1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Why bother to involve people in evaluation?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” </a:t>
            </a:r>
          </a:p>
          <a:p>
            <a:pPr lvl="0"/>
            <a:r>
              <a:rPr lang="en-GB" sz="1200" b="1" u="sng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when to collect what</a:t>
            </a:r>
            <a:r>
              <a:rPr lang="en-GB" sz="12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endParaRPr lang="en-GB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don’t try to measure medium/long-term outcomes too early</a:t>
            </a:r>
          </a:p>
          <a:p>
            <a:pPr lvl="0"/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if you always get similar results, you could just check in every so often to make sure nothing’s changed</a:t>
            </a:r>
          </a:p>
          <a:p>
            <a:pPr lvl="0"/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you could do light-touch evaluation on all your outcomes and focus in more specifically on one outcome at a time</a:t>
            </a:r>
          </a:p>
          <a:p>
            <a:r>
              <a:rPr lang="en-GB" sz="1200" b="1" u="sng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unexpected outcomes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– keep an eye open for emerging themes and surprises, these may help you improve your service (what works for who, in what circs?)</a:t>
            </a:r>
            <a:endParaRPr lang="en-US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might</a:t>
            </a:r>
            <a:r>
              <a:rPr lang="en-GB" baseline="0" dirty="0"/>
              <a:t> you want to bother?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3EDF-CA4E-4D49-88EF-03111F8BD1A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18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 the spectrum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373A2-1BDA-4C72-9321-24FF35BE205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971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an eye out for unexpected outcomes too – you might be achieving things you didn’t think you would (possibly for other people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volunteers).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750FFD-2149-4566-B960-AB724DEA494C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Trainer's slides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F634E-B3F6-41F9-8624-F6AEEF121298}" type="slidenum">
              <a:rPr lang="en-GB"/>
              <a:pPr/>
              <a:t>4</a:t>
            </a:fld>
            <a:endParaRPr lang="en-GB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Introduce self &amp; ESS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Flag up ESS role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 of the session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 rules.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 of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morning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 to purpose and agenda.</a:t>
            </a:r>
          </a:p>
          <a:p>
            <a:endParaRPr lang="en-GB" baseline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ESS’ evaluation pathway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Evaluation isn’t a one-off task. It’s a cyclical process built into everyday work. This means it can: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 the work of funded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orgs</a:t>
            </a:r>
            <a:endParaRPr lang="en-GB" sz="120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lives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individuals – be more responsive to people’s needs</a:t>
            </a:r>
            <a:endParaRPr lang="en-GB" sz="120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third sectors gather as they go</a:t>
            </a:r>
            <a:endParaRPr lang="en-GB" sz="120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tend to jump straight to methods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Oooh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evaluation – let’s have a questionnaire”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But think it through so you are sure you collect the kind of evidence you need.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D747A-5EC4-4C72-976A-933828ACF2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76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747A-5EC4-4C72-976A-933828ACF2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6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ESS’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 of outcomes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course focuses on outcomes which are relevant to your clients.  So put yourself in their shoes. (eg: intermediaries - imagine what the organisations you work with will be like once they’ve changed as a result of your help.)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outcomes matter…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 to know what you are trying to change before you can evaluate to see if you have made a difference.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clients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know what they can realistically expect to gain from working with you.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want to pay for outcomes.  They want to know what difference their money makes and how it helps target groups have a better life.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545EA4-5DEE-4161-A0FA-B05F74C3E2C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747A-5EC4-4C72-976A-933828ACF2B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88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 should include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change.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often forget to include the “who”!  You know who you are working with, but other people might not.  Be explicit.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refers to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 of change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(increase, decrease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NOT how you will make it happen (activities or services).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EAB80E-87AE-40AE-B365-A9512A88D30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“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words. Activities are described using “action” / “doing” words.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IS a change word if without your project things would have got worse (eg “people at risk of homelessness sustain their tenancies”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B5765F-32CA-40B3-9CD3-C2D5D80CF0F4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 blue, title, sub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836712"/>
            <a:ext cx="5472608" cy="936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F9B2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604" y="2060848"/>
            <a:ext cx="712879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07604" y="2852936"/>
            <a:ext cx="7128792" cy="25202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Verdana" panose="020B0604030504040204" pitchFamily="34" charset="0"/>
              <a:buChar char="-"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indent="-457200">
              <a:buFontTx/>
              <a:buChar char="-"/>
            </a:pPr>
            <a:endParaRPr lang="en-GB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5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S white, no text.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5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933" y="193969"/>
            <a:ext cx="6732588" cy="664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824695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 blue, title, sub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836712"/>
            <a:ext cx="5472608" cy="936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F9B2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604" y="2060848"/>
            <a:ext cx="712879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07604" y="2852936"/>
            <a:ext cx="7128792" cy="25202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Verdana" panose="020B0604030504040204" pitchFamily="34" charset="0"/>
              <a:buChar char="-"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indent="-457200">
              <a:buFontTx/>
              <a:buChar char="-"/>
            </a:pPr>
            <a:endParaRPr lang="en-GB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1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S blue, white logo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690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, ESS logo, title, sub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836712"/>
            <a:ext cx="5472608" cy="936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604" y="2060848"/>
            <a:ext cx="712879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588B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07269" y="2852738"/>
            <a:ext cx="7129463" cy="25209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8BD6"/>
              </a:buClr>
              <a:buFont typeface="Verdana" panose="020B0604030504040204" pitchFamily="34" charset="0"/>
              <a:buChar char="-"/>
              <a:defRPr sz="2800">
                <a:solidFill>
                  <a:srgbClr val="588B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588BD6"/>
              </a:buClr>
              <a:buFont typeface="Verdana" panose="020B0604030504040204" pitchFamily="34" charset="0"/>
              <a:buChar char="-"/>
              <a:defRPr>
                <a:solidFill>
                  <a:srgbClr val="588B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588BD6"/>
              </a:buClr>
              <a:buFont typeface="Verdana" panose="020B0604030504040204" pitchFamily="34" charset="0"/>
              <a:buChar char="-"/>
              <a:defRPr>
                <a:solidFill>
                  <a:srgbClr val="588B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588BD6"/>
              </a:buClr>
              <a:buFont typeface="Verdana" panose="020B0604030504040204" pitchFamily="34" charset="0"/>
              <a:buChar char="-"/>
              <a:defRPr>
                <a:solidFill>
                  <a:srgbClr val="588B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588BD6"/>
              </a:buClr>
              <a:buFont typeface="Verdana" panose="020B0604030504040204" pitchFamily="34" charset="0"/>
              <a:buChar char="-"/>
              <a:defRPr>
                <a:solidFill>
                  <a:srgbClr val="588B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</p:txBody>
      </p:sp>
    </p:spTree>
    <p:extLst>
      <p:ext uri="{BB962C8B-B14F-4D97-AF65-F5344CB8AC3E}">
        <p14:creationId xmlns:p14="http://schemas.microsoft.com/office/powerpoint/2010/main" val="3144255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, blank, ES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948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43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, no logo, title, sub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835696" y="836712"/>
            <a:ext cx="5472608" cy="936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007604" y="2060848"/>
            <a:ext cx="712879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588B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2852738"/>
            <a:ext cx="7128000" cy="2520950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anose="020F0502020204030204" pitchFamily="34" charset="0"/>
              <a:buChar char="-"/>
              <a:defRPr sz="2800">
                <a:solidFill>
                  <a:srgbClr val="588B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alibri" panose="020F0502020204030204" pitchFamily="34" charset="0"/>
              <a:buChar char="-"/>
              <a:defRPr>
                <a:solidFill>
                  <a:srgbClr val="588BD6"/>
                </a:solidFill>
              </a:defRPr>
            </a:lvl2pPr>
            <a:lvl3pPr marL="1143000" indent="-228600">
              <a:buFont typeface="Calibri" panose="020F0502020204030204" pitchFamily="34" charset="0"/>
              <a:buChar char="-"/>
              <a:defRPr>
                <a:solidFill>
                  <a:srgbClr val="588BD6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>
                <a:solidFill>
                  <a:srgbClr val="588BD6"/>
                </a:solidFill>
              </a:defRPr>
            </a:lvl4pPr>
            <a:lvl5pPr marL="2057400" indent="-228600">
              <a:buFont typeface="Calibri" panose="020F0502020204030204" pitchFamily="34" charset="0"/>
              <a:buChar char="-"/>
              <a:defRPr>
                <a:solidFill>
                  <a:srgbClr val="588BD6"/>
                </a:solidFill>
              </a:defRPr>
            </a:lvl5pPr>
          </a:lstStyle>
          <a:p>
            <a:pPr lvl="0"/>
            <a:r>
              <a:rPr lang="en-US" dirty="0"/>
              <a:t>Click to add bullet</a:t>
            </a:r>
          </a:p>
        </p:txBody>
      </p:sp>
    </p:spTree>
    <p:extLst>
      <p:ext uri="{BB962C8B-B14F-4D97-AF65-F5344CB8AC3E}">
        <p14:creationId xmlns:p14="http://schemas.microsoft.com/office/powerpoint/2010/main" val="2985894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27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 blue, title, sub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836712"/>
            <a:ext cx="5472608" cy="936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F9B2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604" y="2060848"/>
            <a:ext cx="712879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07604" y="2852936"/>
            <a:ext cx="7128792" cy="25202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Verdana" panose="020B0604030504040204" pitchFamily="34" charset="0"/>
              <a:buChar char="-"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indent="-457200">
              <a:buFontTx/>
              <a:buChar char="-"/>
            </a:pPr>
            <a:endParaRPr lang="en-GB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7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S blue, white logo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238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S blue, white logo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799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193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933" y="193969"/>
            <a:ext cx="6732588" cy="664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  <a:prstGeom prst="rect">
            <a:avLst/>
          </a:prstGeo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  <a:prstGeom prst="rect">
            <a:avLst/>
          </a:prstGeo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6022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 blue, title, sub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836712"/>
            <a:ext cx="5472608" cy="936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F9B2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604" y="2060848"/>
            <a:ext cx="712879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07604" y="2852936"/>
            <a:ext cx="7128792" cy="25202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Verdana" panose="020B0604030504040204" pitchFamily="34" charset="0"/>
              <a:buChar char="-"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indent="-457200">
              <a:buFontTx/>
              <a:buChar char="-"/>
            </a:pPr>
            <a:endParaRPr lang="en-GB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59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S blue, white logo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167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2678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933" y="193969"/>
            <a:ext cx="6732588" cy="664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  <a:prstGeom prst="rect">
            <a:avLst/>
          </a:prstGeo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  <a:prstGeom prst="rect">
            <a:avLst/>
          </a:prstGeo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741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BD6BF-6E5B-4305-AABA-DB7770C280A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9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641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933" y="193969"/>
            <a:ext cx="6732588" cy="664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889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933" y="193969"/>
            <a:ext cx="6732588" cy="664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  <a:prstGeom prst="rect">
            <a:avLst/>
          </a:prstGeo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  <a:prstGeom prst="rect">
            <a:avLst/>
          </a:prstGeo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171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933" y="193969"/>
            <a:ext cx="6732588" cy="664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  <a:prstGeom prst="rect">
            <a:avLst/>
          </a:prstGeo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  <a:prstGeom prst="rect">
            <a:avLst/>
          </a:prstGeo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7612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, blank, ES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75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BD6BF-6E5B-4305-AABA-DB7770C280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68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S white, blue tex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588B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98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44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95248"/>
            <a:ext cx="2059945" cy="7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98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85" r:id="rId3"/>
    <p:sldLayoutId id="2147483686" r:id="rId4"/>
    <p:sldLayoutId id="2147483688" r:id="rId5"/>
    <p:sldLayoutId id="2147483713" r:id="rId6"/>
    <p:sldLayoutId id="2147483714" r:id="rId7"/>
    <p:sldLayoutId id="2147483716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44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94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996390"/>
            <a:ext cx="1932146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9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16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44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95248"/>
            <a:ext cx="2059945" cy="7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45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44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95248"/>
            <a:ext cx="2059945" cy="7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10" r:id="rId4"/>
    <p:sldLayoutId id="214748371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irectory, Signposts, Shield, Signs, Direction, 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5719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AppData\Local\Microsoft\Windows\Temporary Internet Files\Content.Outlook\1F9X1T8F\ESS logo - white 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49280"/>
            <a:ext cx="2051720" cy="74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2060848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48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Recovery Real Partnership, Moray: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1C3F3-0AA5-4C11-9FF4-2DEF4A9123E3}"/>
              </a:ext>
            </a:extLst>
          </p:cNvPr>
          <p:cNvSpPr txBox="1"/>
          <p:nvPr/>
        </p:nvSpPr>
        <p:spPr>
          <a:xfrm>
            <a:off x="2339752" y="3501008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48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Creating an evaluation</a:t>
            </a:r>
          </a:p>
          <a:p>
            <a:r>
              <a:rPr lang="en-US" sz="2800" b="1" dirty="0">
                <a:solidFill>
                  <a:srgbClr val="2448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framework for the </a:t>
            </a:r>
          </a:p>
          <a:p>
            <a:r>
              <a:rPr lang="en-US" sz="2800" b="1" dirty="0">
                <a:solidFill>
                  <a:srgbClr val="2448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</a:t>
            </a:r>
            <a:endParaRPr lang="en-GB" sz="2800" b="1" dirty="0">
              <a:solidFill>
                <a:srgbClr val="2448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899592" y="116633"/>
            <a:ext cx="7200800" cy="936104"/>
          </a:xfrm>
        </p:spPr>
        <p:txBody>
          <a:bodyPr/>
          <a:lstStyle/>
          <a:p>
            <a:r>
              <a:rPr lang="en-GB" sz="4800" b="1" dirty="0">
                <a:solidFill>
                  <a:srgbClr val="D7E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of words</a:t>
            </a:r>
          </a:p>
        </p:txBody>
      </p:sp>
      <p:sp>
        <p:nvSpPr>
          <p:cNvPr id="11267" name="Text Placeholder 4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3240360" cy="443198"/>
          </a:xfrm>
        </p:spPr>
        <p:txBody>
          <a:bodyPr/>
          <a:lstStyle/>
          <a:p>
            <a:r>
              <a:rPr lang="en-GB" sz="3200" dirty="0">
                <a:solidFill>
                  <a:srgbClr val="21FF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Outcomes</a:t>
            </a:r>
            <a:endParaRPr lang="en-GB" sz="3200" b="0" dirty="0">
              <a:solidFill>
                <a:srgbClr val="21FF9B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sz="half" idx="2"/>
          </p:nvPr>
        </p:nvSpPr>
        <p:spPr>
          <a:xfrm>
            <a:off x="971600" y="2420888"/>
            <a:ext cx="3168352" cy="3744416"/>
          </a:xfrm>
        </p:spPr>
        <p:txBody>
          <a:bodyPr/>
          <a:lstStyle/>
          <a:p>
            <a:pPr marL="0" lvl="0" indent="0">
              <a:buClr>
                <a:prstClr val="white"/>
              </a:buClr>
              <a:buNone/>
            </a:pP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Decrease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Increase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Improve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Expand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Reduce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Sustain</a:t>
            </a:r>
          </a:p>
        </p:txBody>
      </p:sp>
      <p:sp>
        <p:nvSpPr>
          <p:cNvPr id="11269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60032" y="1484784"/>
            <a:ext cx="3888432" cy="443198"/>
          </a:xfrm>
        </p:spPr>
        <p:txBody>
          <a:bodyPr/>
          <a:lstStyle/>
          <a:p>
            <a:r>
              <a:rPr lang="en-GB" sz="3200" dirty="0">
                <a:solidFill>
                  <a:srgbClr val="FF99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endParaRPr lang="en-GB" sz="3200" b="0" dirty="0">
              <a:solidFill>
                <a:srgbClr val="FF99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270" name="Content Placeholder 7"/>
          <p:cNvSpPr>
            <a:spLocks noGrp="1"/>
          </p:cNvSpPr>
          <p:nvPr>
            <p:ph sz="quarter" idx="4"/>
          </p:nvPr>
        </p:nvSpPr>
        <p:spPr>
          <a:xfrm>
            <a:off x="5076056" y="2420888"/>
            <a:ext cx="3312368" cy="3672408"/>
          </a:xfrm>
        </p:spPr>
        <p:txBody>
          <a:bodyPr/>
          <a:lstStyle/>
          <a:p>
            <a:pPr marL="0" lvl="0" indent="0">
              <a:buClr>
                <a:prstClr val="white"/>
              </a:buClr>
              <a:buNone/>
            </a:pP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Support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Engage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Help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Encourage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Offer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Enable</a:t>
            </a:r>
          </a:p>
        </p:txBody>
      </p:sp>
    </p:spTree>
    <p:extLst>
      <p:ext uri="{BB962C8B-B14F-4D97-AF65-F5344CB8AC3E}">
        <p14:creationId xmlns:p14="http://schemas.microsoft.com/office/powerpoint/2010/main" val="176899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717531" cy="858767"/>
          </a:xfrm>
        </p:spPr>
        <p:txBody>
          <a:bodyPr/>
          <a:lstStyle/>
          <a:p>
            <a:r>
              <a:rPr lang="en-GB" sz="4800" b="1" dirty="0">
                <a:solidFill>
                  <a:srgbClr val="D7E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examples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5363219" cy="2736304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Carers are better able to cope</a:t>
            </a:r>
          </a:p>
          <a:p>
            <a:pPr lvl="0">
              <a:lnSpc>
                <a:spcPct val="100000"/>
              </a:lnSpc>
              <a:buClr>
                <a:prstClr val="white"/>
              </a:buClr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Homeowners have reduced fuel bills</a:t>
            </a:r>
          </a:p>
        </p:txBody>
      </p:sp>
      <p:pic>
        <p:nvPicPr>
          <p:cNvPr id="1028" name="Picture 4" descr="Change, Arrows, Clouds, Sky, Direction, St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9562" y="2075706"/>
            <a:ext cx="31323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67544" y="4653136"/>
            <a:ext cx="6048671" cy="13681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Learners are more able to move into employment</a:t>
            </a:r>
          </a:p>
        </p:txBody>
      </p:sp>
    </p:spTree>
    <p:extLst>
      <p:ext uri="{BB962C8B-B14F-4D97-AF65-F5344CB8AC3E}">
        <p14:creationId xmlns:p14="http://schemas.microsoft.com/office/powerpoint/2010/main" val="28149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912768" cy="864096"/>
          </a:xfrm>
        </p:spPr>
        <p:txBody>
          <a:bodyPr/>
          <a:lstStyle/>
          <a:p>
            <a:r>
              <a:rPr lang="en-GB" b="1" dirty="0">
                <a:solidFill>
                  <a:srgbClr val="D7E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“So What?” test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4320480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I ran a training workshop – </a:t>
            </a:r>
            <a:r>
              <a:rPr lang="en-GB" sz="2400" b="1" dirty="0">
                <a:solidFill>
                  <a:srgbClr val="D7E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what?!</a:t>
            </a:r>
            <a:endParaRPr lang="en-GB" sz="24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 lvl="0">
              <a:lnSpc>
                <a:spcPct val="100000"/>
              </a:lnSpc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You attended – </a:t>
            </a:r>
            <a:r>
              <a:rPr lang="en-GB" sz="2400" b="1" dirty="0">
                <a:solidFill>
                  <a:srgbClr val="D7E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what?!</a:t>
            </a:r>
            <a:endParaRPr lang="en-GB" sz="24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 lvl="0">
              <a:lnSpc>
                <a:spcPct val="100000"/>
              </a:lnSpc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You enjoyed yourself – </a:t>
            </a:r>
            <a:r>
              <a:rPr lang="en-GB" sz="2400" b="1" dirty="0">
                <a:solidFill>
                  <a:srgbClr val="D7E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what?!</a:t>
            </a:r>
            <a:endParaRPr lang="en-GB" sz="24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 lvl="0">
              <a:lnSpc>
                <a:spcPct val="100000"/>
              </a:lnSpc>
              <a:buClr>
                <a:prstClr val="white"/>
              </a:buClr>
              <a:buFont typeface="Wingdings" panose="05000000000000000000" pitchFamily="2" charset="2"/>
              <a:buChar char="§"/>
            </a:pPr>
            <a:endParaRPr lang="en-GB" sz="2400" b="1" dirty="0">
              <a:solidFill>
                <a:srgbClr val="FFC000"/>
              </a:solidFill>
              <a:latin typeface="Verdana" pitchFamily="34" charset="0"/>
              <a:ea typeface="ＭＳ Ｐゴシック" pitchFamily="34" charset="-128"/>
            </a:endParaRPr>
          </a:p>
          <a:p>
            <a:pPr lvl="0">
              <a:lnSpc>
                <a:spcPct val="100000"/>
              </a:lnSpc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You became better at writing outcomes </a:t>
            </a:r>
            <a:r>
              <a:rPr lang="en-GB" sz="3600" b="1" dirty="0">
                <a:solidFill>
                  <a:srgbClr val="F7B92F"/>
                </a:solidFill>
                <a:latin typeface="Verdana" pitchFamily="34" charset="0"/>
                <a:ea typeface="ＭＳ Ｐゴシック" pitchFamily="34" charset="-128"/>
                <a:sym typeface="Wingdings 2" pitchFamily="18" charset="2"/>
              </a:rPr>
              <a:t></a:t>
            </a:r>
            <a:endParaRPr lang="en-GB" sz="1400" b="1" dirty="0">
              <a:solidFill>
                <a:srgbClr val="FFC000"/>
              </a:solidFill>
              <a:latin typeface="Verdana" pitchFamily="34" charset="0"/>
              <a:ea typeface="ＭＳ Ｐゴシック" pitchFamily="34" charset="-128"/>
              <a:sym typeface="Wingdings 2" pitchFamily="18" charset="2"/>
            </a:endParaRPr>
          </a:p>
          <a:p>
            <a:pPr lvl="0">
              <a:lnSpc>
                <a:spcPct val="100000"/>
              </a:lnSpc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You became more confident about evaluation </a:t>
            </a:r>
            <a:r>
              <a:rPr lang="en-GB" sz="3600" b="1" dirty="0">
                <a:solidFill>
                  <a:srgbClr val="F7B92F"/>
                </a:solidFill>
                <a:latin typeface="Verdana" pitchFamily="34" charset="0"/>
                <a:ea typeface="ＭＳ Ｐゴシック" pitchFamily="34" charset="-128"/>
                <a:sym typeface="Wingdings 2" pitchFamily="18" charset="2"/>
              </a:rPr>
              <a:t></a:t>
            </a:r>
            <a:br>
              <a:rPr lang="en-GB" sz="3600" b="1" dirty="0">
                <a:solidFill>
                  <a:srgbClr val="F7B92F"/>
                </a:solidFill>
                <a:latin typeface="Verdana" pitchFamily="34" charset="0"/>
                <a:ea typeface="ＭＳ Ｐゴシック" pitchFamily="34" charset="-128"/>
                <a:sym typeface="Wingdings 2" pitchFamily="18" charset="2"/>
              </a:rPr>
            </a:br>
            <a:endParaRPr lang="en-GB" sz="1400" b="1" dirty="0">
              <a:solidFill>
                <a:srgbClr val="FFC000"/>
              </a:solidFill>
              <a:latin typeface="Verdana" pitchFamily="34" charset="0"/>
              <a:ea typeface="ＭＳ Ｐゴシック" pitchFamily="34" charset="-128"/>
              <a:sym typeface="Wingdings 2" pitchFamily="18" charset="2"/>
            </a:endParaRPr>
          </a:p>
          <a:p>
            <a:pPr lvl="0">
              <a:lnSpc>
                <a:spcPct val="100000"/>
              </a:lnSpc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You are now better able to explain your </a:t>
            </a:r>
            <a:br>
              <a:rPr lang="en-GB" sz="24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en-GB" sz="24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project’s impact </a:t>
            </a:r>
            <a:r>
              <a:rPr lang="en-GB" sz="3600" b="1" dirty="0">
                <a:solidFill>
                  <a:srgbClr val="F7B92F"/>
                </a:solidFill>
                <a:latin typeface="Verdana" pitchFamily="34" charset="0"/>
                <a:ea typeface="ＭＳ Ｐゴシック" pitchFamily="34" charset="-128"/>
                <a:sym typeface="Wingdings 2" pitchFamily="18" charset="2"/>
              </a:rPr>
              <a:t></a:t>
            </a:r>
          </a:p>
          <a:p>
            <a:pPr lvl="0">
              <a:lnSpc>
                <a:spcPct val="100000"/>
              </a:lnSpc>
              <a:buClr>
                <a:prstClr val="white"/>
              </a:buClr>
              <a:buFont typeface="Wingdings" panose="05000000000000000000" pitchFamily="2" charset="2"/>
              <a:buChar char="§"/>
            </a:pPr>
            <a:endParaRPr lang="en-GB" sz="2400" b="1" dirty="0">
              <a:solidFill>
                <a:srgbClr val="FFC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31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5040461"/>
          </a:xfrm>
        </p:spPr>
        <p:txBody>
          <a:bodyPr/>
          <a:lstStyle/>
          <a:p>
            <a:pPr marL="533400" indent="-53340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be </a:t>
            </a:r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realistic</a:t>
            </a: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achievable in a set time scale</a:t>
            </a:r>
          </a:p>
          <a:p>
            <a:pPr marL="533400" indent="-53340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be </a:t>
            </a:r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your power </a:t>
            </a: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achieve</a:t>
            </a:r>
          </a:p>
          <a:p>
            <a:pPr marL="533400" indent="-53340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too many and… </a:t>
            </a:r>
            <a:b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wary of the word “</a:t>
            </a:r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”!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en-GB" sz="28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worry about how to measure them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en-GB" sz="4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yet</a:t>
            </a:r>
            <a:r>
              <a:rPr lang="en-GB" sz="48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16632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E4DF0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Outcomes…</a:t>
            </a:r>
          </a:p>
        </p:txBody>
      </p:sp>
    </p:spTree>
    <p:extLst>
      <p:ext uri="{BB962C8B-B14F-4D97-AF65-F5344CB8AC3E}">
        <p14:creationId xmlns:p14="http://schemas.microsoft.com/office/powerpoint/2010/main" val="3686090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85537" y="1268760"/>
            <a:ext cx="7849222" cy="4896544"/>
            <a:chOff x="485537" y="980728"/>
            <a:chExt cx="7849222" cy="4896544"/>
          </a:xfrm>
        </p:grpSpPr>
        <p:sp>
          <p:nvSpPr>
            <p:cNvPr id="9" name="Right Arrow 8"/>
            <p:cNvSpPr/>
            <p:nvPr/>
          </p:nvSpPr>
          <p:spPr>
            <a:xfrm>
              <a:off x="1205626" y="980728"/>
              <a:ext cx="6732748" cy="4896544"/>
            </a:xfrm>
            <a:prstGeom prst="rightArrow">
              <a:avLst/>
            </a:pr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" name="Group 9"/>
            <p:cNvGrpSpPr/>
            <p:nvPr/>
          </p:nvGrpSpPr>
          <p:grpSpPr>
            <a:xfrm>
              <a:off x="5814759" y="2529000"/>
              <a:ext cx="2520000" cy="1800000"/>
              <a:chOff x="5276428" y="1468963"/>
              <a:chExt cx="3024000" cy="195861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5276428" y="1468963"/>
                <a:ext cx="3024000" cy="1958617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5609273" y="1564575"/>
                <a:ext cx="2358310" cy="17673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102870" rIns="102870" bIns="10287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700" kern="1200" dirty="0"/>
                  <a:t>Long term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132155" y="2529000"/>
              <a:ext cx="2520001" cy="1800000"/>
              <a:chOff x="4104838" y="1468963"/>
              <a:chExt cx="3119612" cy="1958617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104838" y="1468963"/>
                <a:ext cx="3119612" cy="1958617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4104838" y="1564575"/>
                <a:ext cx="3119612" cy="17673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0490" tIns="110490" rIns="110490" bIns="110490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700" kern="1200" dirty="0"/>
                  <a:t>Medium term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85537" y="2529000"/>
              <a:ext cx="2484015" cy="1800000"/>
              <a:chOff x="47807" y="1468963"/>
              <a:chExt cx="6599998" cy="195861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7807" y="1468963"/>
                <a:ext cx="6599998" cy="1958617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ounded Rectangle 4"/>
              <p:cNvSpPr/>
              <p:nvPr/>
            </p:nvSpPr>
            <p:spPr>
              <a:xfrm>
                <a:off x="47807" y="1564575"/>
                <a:ext cx="6599998" cy="17673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6690" tIns="186690" rIns="186690" bIns="186690" numCol="1" spcCol="1270" anchor="ctr" anchorCtr="0">
                <a:noAutofit/>
              </a:bodyPr>
              <a:lstStyle/>
              <a:p>
                <a:pPr lvl="0" algn="ctr" defTabSz="2178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700" kern="1200" dirty="0"/>
                  <a:t>Short term</a:t>
                </a:r>
              </a:p>
            </p:txBody>
          </p:sp>
        </p:grp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80CC211-C649-4EB0-A5C6-81ED94CD9AA3}"/>
              </a:ext>
            </a:extLst>
          </p:cNvPr>
          <p:cNvSpPr txBox="1">
            <a:spLocks/>
          </p:cNvSpPr>
          <p:nvPr/>
        </p:nvSpPr>
        <p:spPr>
          <a:xfrm>
            <a:off x="899592" y="188640"/>
            <a:ext cx="7435167" cy="7809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D7E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order of things</a:t>
            </a:r>
          </a:p>
        </p:txBody>
      </p:sp>
    </p:spTree>
    <p:extLst>
      <p:ext uri="{BB962C8B-B14F-4D97-AF65-F5344CB8AC3E}">
        <p14:creationId xmlns:p14="http://schemas.microsoft.com/office/powerpoint/2010/main" val="165506701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35167" cy="780914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D7E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Outcomes over time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55576" y="1412776"/>
          <a:ext cx="79208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6970" y="1412776"/>
            <a:ext cx="5305186" cy="936104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Family Welfare Project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14759" y="2988313"/>
            <a:ext cx="2520000" cy="1800000"/>
            <a:chOff x="5276428" y="1468963"/>
            <a:chExt cx="3024000" cy="1958617"/>
          </a:xfrm>
        </p:grpSpPr>
        <p:sp>
          <p:nvSpPr>
            <p:cNvPr id="7" name="Rounded Rectangle 6"/>
            <p:cNvSpPr/>
            <p:nvPr/>
          </p:nvSpPr>
          <p:spPr>
            <a:xfrm>
              <a:off x="5276428" y="1468963"/>
              <a:ext cx="3024000" cy="195861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609273" y="1564575"/>
              <a:ext cx="2358310" cy="1767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kern="1200" dirty="0"/>
                <a:t>People have less debt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32155" y="2988313"/>
            <a:ext cx="2520001" cy="1800000"/>
            <a:chOff x="4104838" y="1468963"/>
            <a:chExt cx="3119612" cy="1958617"/>
          </a:xfrm>
        </p:grpSpPr>
        <p:sp>
          <p:nvSpPr>
            <p:cNvPr id="10" name="Rounded Rectangle 9"/>
            <p:cNvSpPr/>
            <p:nvPr/>
          </p:nvSpPr>
          <p:spPr>
            <a:xfrm>
              <a:off x="4104838" y="1468963"/>
              <a:ext cx="3119612" cy="195861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104838" y="1564575"/>
              <a:ext cx="3119612" cy="1767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kern="1200" dirty="0"/>
                <a:t>People are better able to manage their finances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5537" y="2988313"/>
            <a:ext cx="2484015" cy="1800000"/>
            <a:chOff x="47807" y="1468963"/>
            <a:chExt cx="6599998" cy="1958617"/>
          </a:xfrm>
        </p:grpSpPr>
        <p:sp>
          <p:nvSpPr>
            <p:cNvPr id="13" name="Rounded Rectangle 12"/>
            <p:cNvSpPr/>
            <p:nvPr/>
          </p:nvSpPr>
          <p:spPr>
            <a:xfrm>
              <a:off x="47807" y="1468963"/>
              <a:ext cx="6599998" cy="195861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7807" y="1564575"/>
              <a:ext cx="6599998" cy="1767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kern="1200" dirty="0"/>
                <a:t>People have increased understanding of their rights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7496" y="5373215"/>
            <a:ext cx="4766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Strategic outcome: </a:t>
            </a:r>
            <a:r>
              <a:rPr lang="en-GB" sz="4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Reduced local poverty</a:t>
            </a:r>
          </a:p>
        </p:txBody>
      </p:sp>
    </p:spTree>
    <p:extLst>
      <p:ext uri="{BB962C8B-B14F-4D97-AF65-F5344CB8AC3E}">
        <p14:creationId xmlns:p14="http://schemas.microsoft.com/office/powerpoint/2010/main" val="6177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Example: Curing a headache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r="10616" b="37031"/>
          <a:stretch/>
        </p:blipFill>
        <p:spPr bwMode="auto">
          <a:xfrm>
            <a:off x="3787721" y="1268760"/>
            <a:ext cx="1656184" cy="195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Martha\Downloads\attractive-19161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67309"/>
            <a:ext cx="1398117" cy="209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2" y="3419237"/>
            <a:ext cx="761986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Medicine, Pills, Nutrient Additives, Capsule, Diseas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37954" r="6155" b="10835"/>
          <a:stretch/>
        </p:blipFill>
        <p:spPr bwMode="auto">
          <a:xfrm>
            <a:off x="3844318" y="4725144"/>
            <a:ext cx="166378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09984"/>
            <a:ext cx="887590" cy="195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088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57780"/>
            <a:ext cx="6984776" cy="598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695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879773" y="3573016"/>
            <a:ext cx="7319714" cy="2880320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GB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would it look like if you achieved your </a:t>
            </a:r>
            <a:r>
              <a:rPr lang="en-GB" b="1" dirty="0">
                <a:solidFill>
                  <a:srgbClr val="21FF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outcomes</a:t>
            </a:r>
            <a:r>
              <a:rPr lang="en-GB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ctr">
              <a:buFont typeface="Arial" charset="0"/>
              <a:buNone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 typeface="Arial" charset="0"/>
              <a:buNone/>
            </a:pPr>
            <a:r>
              <a:rPr lang="en-GB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Answering this will give you your </a:t>
            </a:r>
            <a:r>
              <a:rPr lang="en-GB" b="1" dirty="0">
                <a:solidFill>
                  <a:srgbClr val="FF5B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indicators</a:t>
            </a:r>
          </a:p>
        </p:txBody>
      </p:sp>
      <p:pic>
        <p:nvPicPr>
          <p:cNvPr id="5" name="Picture 2" descr="C:\Users\User\Downloads\Images for training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92" y="332656"/>
            <a:ext cx="4390476" cy="31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19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989" y="188913"/>
            <a:ext cx="8626475" cy="769937"/>
          </a:xfrm>
          <a:prstGeom prst="rect">
            <a:avLst/>
          </a:prstGeom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0000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D7E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indicators useful</a:t>
            </a:r>
            <a:endParaRPr lang="en-GB" dirty="0">
              <a:solidFill>
                <a:srgbClr val="D7E800"/>
              </a:solidFill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068094"/>
            <a:ext cx="4608513" cy="2468368"/>
          </a:xfrm>
          <a:prstGeom prst="rect">
            <a:avLst/>
          </a:prstGeom>
          <a:ln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Clr>
                <a:schemeClr val="bg1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Indicators</a:t>
            </a:r>
            <a:r>
              <a:rPr lang="en-GB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should: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simple and </a:t>
            </a:r>
            <a:br>
              <a:rPr lang="en-GB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specific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bg1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40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76426" y="4583903"/>
            <a:ext cx="4139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able to be measured more than once and show change over time</a:t>
            </a:r>
          </a:p>
        </p:txBody>
      </p:sp>
      <p:pic>
        <p:nvPicPr>
          <p:cNvPr id="1026" name="Picture 2" descr="C:\Users\User\Downloads\Images for training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19" y="2348880"/>
            <a:ext cx="6404595" cy="453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716016" y="1916832"/>
            <a:ext cx="4099520" cy="1483483"/>
          </a:xfrm>
          <a:prstGeom prst="rect">
            <a:avLst/>
          </a:prstGeom>
          <a:ln/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Make sense to your participants</a:t>
            </a:r>
          </a:p>
          <a:p>
            <a:pPr marL="0" indent="0">
              <a:buClr>
                <a:schemeClr val="bg1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40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589" y="0"/>
            <a:ext cx="93711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69394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2699793" y="1172495"/>
            <a:ext cx="32042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Willingness to suggest ideas</a:t>
            </a:r>
          </a:p>
        </p:txBody>
      </p:sp>
      <p:sp>
        <p:nvSpPr>
          <p:cNvPr id="27651" name="TextBox 9"/>
          <p:cNvSpPr txBox="1">
            <a:spLocks noChangeArrowheads="1"/>
          </p:cNvSpPr>
          <p:nvPr/>
        </p:nvSpPr>
        <p:spPr bwMode="auto">
          <a:xfrm>
            <a:off x="6732240" y="1951808"/>
            <a:ext cx="230378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Enthusiasm for taking part in activities</a:t>
            </a: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175561" y="1933432"/>
            <a:ext cx="19448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Ability to make eye contact</a:t>
            </a:r>
          </a:p>
        </p:txBody>
      </p:sp>
      <p:sp>
        <p:nvSpPr>
          <p:cNvPr id="27653" name="TextBox 11"/>
          <p:cNvSpPr txBox="1">
            <a:spLocks noChangeArrowheads="1"/>
          </p:cNvSpPr>
          <p:nvPr/>
        </p:nvSpPr>
        <p:spPr bwMode="auto">
          <a:xfrm>
            <a:off x="6372200" y="4964148"/>
            <a:ext cx="21242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Ability to make friends</a:t>
            </a:r>
          </a:p>
        </p:txBody>
      </p:sp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152658" y="4533261"/>
            <a:ext cx="25361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Awareness of other people’s needs</a:t>
            </a:r>
          </a:p>
        </p:txBody>
      </p: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2987822" y="2841373"/>
            <a:ext cx="300881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3600" dirty="0">
                <a:solidFill>
                  <a:srgbClr val="21FF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Young people have increased social skills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890909" y="2957122"/>
            <a:ext cx="935038" cy="144463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96640" y="4500462"/>
            <a:ext cx="648444" cy="43180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979760" y="2921403"/>
            <a:ext cx="1008062" cy="21590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500868" y="4483878"/>
            <a:ext cx="504825" cy="43180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275089" y="2126602"/>
            <a:ext cx="0" cy="744885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661" name="Title 34"/>
          <p:cNvSpPr>
            <a:spLocks noGrp="1"/>
          </p:cNvSpPr>
          <p:nvPr>
            <p:ph type="title" idx="4294967295"/>
          </p:nvPr>
        </p:nvSpPr>
        <p:spPr>
          <a:xfrm>
            <a:off x="1907704" y="116632"/>
            <a:ext cx="5051425" cy="865187"/>
          </a:xfrm>
          <a:prstGeom prst="rect">
            <a:avLst/>
          </a:prstGeom>
        </p:spPr>
        <p:txBody>
          <a:bodyPr/>
          <a:lstStyle/>
          <a:p>
            <a:r>
              <a:rPr lang="en-GB" sz="4800" b="1" dirty="0">
                <a:solidFill>
                  <a:srgbClr val="D7E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Indicators</a:t>
            </a:r>
          </a:p>
        </p:txBody>
      </p:sp>
    </p:spTree>
    <p:extLst>
      <p:ext uri="{BB962C8B-B14F-4D97-AF65-F5344CB8AC3E}">
        <p14:creationId xmlns:p14="http://schemas.microsoft.com/office/powerpoint/2010/main" val="1133522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7816" y="332656"/>
            <a:ext cx="7848600" cy="708025"/>
          </a:xfrm>
          <a:prstGeom prst="rect">
            <a:avLst/>
          </a:prstGeom>
          <a:ln/>
        </p:spPr>
        <p:txBody>
          <a:bodyPr wrap="square"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 dirty="0">
                <a:solidFill>
                  <a:srgbClr val="D7E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your indicators?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340768"/>
            <a:ext cx="5328592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363">
              <a:spcBef>
                <a:spcPct val="20000"/>
              </a:spcBef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Choose one of your </a:t>
            </a:r>
            <a:r>
              <a:rPr lang="en-GB" sz="2000" b="1" dirty="0">
                <a:solidFill>
                  <a:srgbClr val="21FF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outcomes</a:t>
            </a:r>
            <a:r>
              <a:rPr lang="en-GB" sz="2000" dirty="0">
                <a:solidFill>
                  <a:srgbClr val="21FF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think of as many </a:t>
            </a:r>
            <a:r>
              <a:rPr lang="en-GB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indicators</a:t>
            </a:r>
            <a:r>
              <a:rPr lang="en-GB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 you can</a:t>
            </a:r>
          </a:p>
          <a:p>
            <a:pPr marL="342900" lvl="0" indent="-342900" defTabSz="914363">
              <a:spcBef>
                <a:spcPct val="20000"/>
              </a:spcBef>
              <a:buAutoNum type="arabicPeriod"/>
            </a:pPr>
            <a:endParaRPr lang="en-GB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defTabSz="914363">
              <a:spcBef>
                <a:spcPct val="20000"/>
              </a:spcBef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Then circle 4 or 5 </a:t>
            </a:r>
            <a:r>
              <a:rPr lang="en-GB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key</a:t>
            </a:r>
            <a:r>
              <a:rPr lang="en-GB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indicators</a:t>
            </a:r>
            <a:r>
              <a:rPr lang="en-GB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that may be: </a:t>
            </a:r>
            <a:br>
              <a:rPr lang="en-GB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defTabSz="914363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Most important (i.e. if you saw this happening you could be very confident that your outcome is being achieved)</a:t>
            </a:r>
            <a:br>
              <a:rPr lang="en-GB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defTabSz="914363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Likely to occur in most situations</a:t>
            </a:r>
            <a:br>
              <a:rPr lang="en-GB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defTabSz="914363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Easy to measure</a:t>
            </a:r>
          </a:p>
        </p:txBody>
      </p:sp>
      <p:pic>
        <p:nvPicPr>
          <p:cNvPr id="5" name="Picture 2" descr="Go Green ConceptHand in glove grass indicates the direction. Royalty Free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966800" cy="296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1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28792" cy="864096"/>
          </a:xfrm>
        </p:spPr>
        <p:txBody>
          <a:bodyPr/>
          <a:lstStyle/>
          <a:p>
            <a:r>
              <a:rPr lang="en-GB" b="1" dirty="0">
                <a:solidFill>
                  <a:srgbClr val="D7E800"/>
                </a:solidFill>
                <a:latin typeface="Verdana" pitchFamily="34" charset="0"/>
                <a:ea typeface="ＭＳ Ｐゴシック" pitchFamily="34" charset="-128"/>
              </a:rPr>
              <a:t>Where do you get your evidence from?</a:t>
            </a:r>
            <a:endParaRPr lang="en-US" b="1" dirty="0">
              <a:solidFill>
                <a:srgbClr val="D7E800"/>
              </a:solidFill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536" y="1700808"/>
            <a:ext cx="8324495" cy="4608513"/>
            <a:chOff x="24110" y="1301936"/>
            <a:chExt cx="8975428" cy="4968875"/>
          </a:xfrm>
        </p:grpSpPr>
        <p:sp>
          <p:nvSpPr>
            <p:cNvPr id="5" name="Oval 4"/>
            <p:cNvSpPr/>
            <p:nvPr/>
          </p:nvSpPr>
          <p:spPr>
            <a:xfrm>
              <a:off x="6156325" y="4326123"/>
              <a:ext cx="2736850" cy="1441450"/>
            </a:xfrm>
            <a:prstGeom prst="ellipse">
              <a:avLst/>
            </a:prstGeom>
            <a:solidFill>
              <a:srgbClr val="FF5BFF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GB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Internal records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264275" y="1662298"/>
              <a:ext cx="2735263" cy="1439863"/>
            </a:xfrm>
            <a:prstGeom prst="ellipse">
              <a:avLst/>
            </a:prstGeom>
            <a:solidFill>
              <a:srgbClr val="FF5BFF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GB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Third party tells you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110" y="4399148"/>
              <a:ext cx="2892126" cy="1439863"/>
            </a:xfrm>
            <a:prstGeom prst="ellipse">
              <a:avLst/>
            </a:prstGeom>
            <a:solidFill>
              <a:srgbClr val="FF5BFF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GB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Awards and standards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79388" y="1735323"/>
              <a:ext cx="2736850" cy="1439863"/>
            </a:xfrm>
            <a:prstGeom prst="ellipse">
              <a:avLst/>
            </a:prstGeom>
            <a:solidFill>
              <a:srgbClr val="FF5BFF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GB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Observed behaviour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203575" y="4902386"/>
              <a:ext cx="2736850" cy="1368425"/>
            </a:xfrm>
            <a:prstGeom prst="ellipse">
              <a:avLst/>
            </a:prstGeom>
            <a:solidFill>
              <a:srgbClr val="FF5BFF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GB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Statistics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203575" y="3175186"/>
              <a:ext cx="2736850" cy="1295400"/>
            </a:xfrm>
            <a:prstGeom prst="ellipse">
              <a:avLst/>
            </a:prstGeom>
            <a:solidFill>
              <a:srgbClr val="21FF9B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GB" sz="20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OUTCOME EVIDENCE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203575" y="1301936"/>
              <a:ext cx="2736850" cy="1368425"/>
            </a:xfrm>
            <a:prstGeom prst="ellipse">
              <a:avLst/>
            </a:prstGeom>
            <a:solidFill>
              <a:srgbClr val="FF5BFF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GB" sz="2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They tell you</a:t>
              </a:r>
            </a:p>
          </p:txBody>
        </p:sp>
        <p:cxnSp>
          <p:nvCxnSpPr>
            <p:cNvPr id="13" name="Straight Connector 12"/>
            <p:cNvCxnSpPr>
              <a:stCxn id="11" idx="4"/>
              <a:endCxn id="10" idx="0"/>
            </p:cNvCxnSpPr>
            <p:nvPr/>
          </p:nvCxnSpPr>
          <p:spPr>
            <a:xfrm>
              <a:off x="4572000" y="2670361"/>
              <a:ext cx="0" cy="504825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" name="Straight Connector 14"/>
            <p:cNvCxnSpPr>
              <a:stCxn id="7" idx="7"/>
              <a:endCxn id="10" idx="3"/>
            </p:cNvCxnSpPr>
            <p:nvPr/>
          </p:nvCxnSpPr>
          <p:spPr>
            <a:xfrm flipV="1">
              <a:off x="2492694" y="4280879"/>
              <a:ext cx="1111684" cy="329132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8" name="Straight Connector 17"/>
            <p:cNvCxnSpPr>
              <a:stCxn id="8" idx="5"/>
              <a:endCxn id="10" idx="1"/>
            </p:cNvCxnSpPr>
            <p:nvPr/>
          </p:nvCxnSpPr>
          <p:spPr>
            <a:xfrm>
              <a:off x="2514600" y="2964048"/>
              <a:ext cx="1090613" cy="400050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1" name="Straight Connector 20"/>
            <p:cNvCxnSpPr>
              <a:stCxn id="10" idx="5"/>
              <a:endCxn id="5" idx="1"/>
            </p:cNvCxnSpPr>
            <p:nvPr/>
          </p:nvCxnSpPr>
          <p:spPr>
            <a:xfrm>
              <a:off x="5538788" y="4281673"/>
              <a:ext cx="1017587" cy="255588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3" name="Straight Connector 22"/>
            <p:cNvCxnSpPr>
              <a:stCxn id="10" idx="4"/>
              <a:endCxn id="9" idx="0"/>
            </p:cNvCxnSpPr>
            <p:nvPr/>
          </p:nvCxnSpPr>
          <p:spPr>
            <a:xfrm>
              <a:off x="4572000" y="4470586"/>
              <a:ext cx="0" cy="431800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5" name="Straight Connector 24"/>
            <p:cNvCxnSpPr>
              <a:stCxn id="10" idx="7"/>
              <a:endCxn id="6" idx="3"/>
            </p:cNvCxnSpPr>
            <p:nvPr/>
          </p:nvCxnSpPr>
          <p:spPr>
            <a:xfrm flipV="1">
              <a:off x="5538788" y="2892611"/>
              <a:ext cx="1125537" cy="471487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5459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18132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63688" y="193969"/>
            <a:ext cx="5637411" cy="66479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2448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endParaRPr lang="en-GB" dirty="0">
              <a:solidFill>
                <a:srgbClr val="24489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23728" y="836712"/>
            <a:ext cx="7935415" cy="432048"/>
          </a:xfrm>
        </p:spPr>
        <p:txBody>
          <a:bodyPr>
            <a:normAutofit/>
          </a:bodyPr>
          <a:lstStyle/>
          <a:p>
            <a:pPr marL="0" lvl="0" indent="0" defTabSz="914363">
              <a:buNone/>
            </a:pPr>
            <a:r>
              <a:rPr lang="en-GB" sz="2000" dirty="0">
                <a:solidFill>
                  <a:srgbClr val="24489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Care home residents are more physically active </a:t>
            </a:r>
          </a:p>
          <a:p>
            <a:pPr lvl="0" defTabSz="914363"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2448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9712" y="4915024"/>
            <a:ext cx="8191132" cy="1440161"/>
            <a:chOff x="549712" y="4915024"/>
            <a:chExt cx="8191132" cy="1440161"/>
          </a:xfrm>
        </p:grpSpPr>
        <p:pic>
          <p:nvPicPr>
            <p:cNvPr id="1026" name="Picture 2" descr="Image result for elderly slee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604" y="4915024"/>
              <a:ext cx="2160240" cy="1440161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elderly fitnes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3" t="23373" r="6643" b="13717"/>
            <a:stretch/>
          </p:blipFill>
          <p:spPr bwMode="auto">
            <a:xfrm>
              <a:off x="549712" y="4915024"/>
              <a:ext cx="2479714" cy="1440000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Old Friends, Conversation, People Talking, Old Peopl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61" t="16067" r="27118" b="52555"/>
            <a:stretch/>
          </p:blipFill>
          <p:spPr bwMode="auto">
            <a:xfrm>
              <a:off x="5042176" y="4915024"/>
              <a:ext cx="1160823" cy="1440000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59" t="24843" r="23125" b="8621"/>
            <a:stretch/>
          </p:blipFill>
          <p:spPr bwMode="auto">
            <a:xfrm>
              <a:off x="3407031" y="4915024"/>
              <a:ext cx="1257540" cy="1440000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49712" y="8460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4489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Outcome:</a:t>
            </a:r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49712" y="1397000"/>
          <a:ext cx="4022288" cy="325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560">
                <a:tc>
                  <a:txBody>
                    <a:bodyPr/>
                    <a:lstStyle/>
                    <a:p>
                      <a:r>
                        <a:rPr lang="en-GB" dirty="0"/>
                        <a:t>Indicators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number of steps taken daily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number of activity sessions participate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Verdana"/>
                          <a:ea typeface="Calibri"/>
                          <a:cs typeface="Times New Roman"/>
                        </a:rPr>
                        <a:t>means of getting around care home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length of time can balance on one leg holding onto a chair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feelings of fitness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13930" y="1412776"/>
          <a:ext cx="4133348" cy="3272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en-GB" dirty="0"/>
                        <a:t>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Verdana"/>
                          <a:ea typeface="Calibri"/>
                          <a:cs typeface="Times New Roman"/>
                        </a:rPr>
                        <a:t>pedometers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Verdana"/>
                          <a:ea typeface="Calibri"/>
                          <a:cs typeface="Times New Roman"/>
                        </a:rPr>
                        <a:t>attendance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Verdana"/>
                          <a:ea typeface="Calibri"/>
                          <a:cs typeface="Times New Roman"/>
                        </a:rPr>
                        <a:t>observation / ask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timed attempt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ask people to move to the picture which best reflects how fit they feel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0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5184576" cy="769441"/>
          </a:xfrm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0000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D7E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advice</a:t>
            </a:r>
            <a:endParaRPr lang="en-GB" b="1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7992888" cy="4632037"/>
          </a:xfrm>
          <a:ln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Have an evaluation plan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Build evidence-gathering into your </a:t>
            </a:r>
            <a:r>
              <a:rPr lang="en-GB" sz="2500" b="1" dirty="0">
                <a:solidFill>
                  <a:srgbClr val="FF5B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activities</a:t>
            </a:r>
            <a:r>
              <a:rPr lang="en-GB" sz="2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(if possible)</a:t>
            </a:r>
            <a:endParaRPr lang="en-GB" sz="2500" dirty="0">
              <a:solidFill>
                <a:srgbClr val="FF5B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Consider using a range of methods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 your methods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Collect baseline evidence at the start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Think about long term follow-up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don’t have to collect information on all your </a:t>
            </a:r>
            <a:r>
              <a:rPr lang="en-GB" sz="2500" b="1" dirty="0">
                <a:solidFill>
                  <a:srgbClr val="21FF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outcomes</a:t>
            </a:r>
            <a:r>
              <a:rPr lang="en-GB" sz="2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all the time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Record unexpected </a:t>
            </a:r>
            <a:r>
              <a:rPr lang="en-GB" sz="2500" b="1" dirty="0">
                <a:solidFill>
                  <a:srgbClr val="21FF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1129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4000" y="2272348"/>
            <a:ext cx="2556000" cy="2313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3597" r="4658" b="2845"/>
          <a:stretch/>
        </p:blipFill>
        <p:spPr>
          <a:xfrm>
            <a:off x="3302068" y="20174"/>
            <a:ext cx="2539864" cy="22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8" y="1124744"/>
            <a:ext cx="2368400" cy="22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1" y="3573016"/>
            <a:ext cx="2448814" cy="223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84" y="4605826"/>
            <a:ext cx="2606232" cy="223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79" y="3573016"/>
            <a:ext cx="2380800" cy="223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9" y="1124744"/>
            <a:ext cx="2342980" cy="223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212800"/>
            <a:ext cx="2835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053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bother?</a:t>
            </a:r>
          </a:p>
        </p:txBody>
      </p:sp>
    </p:spTree>
    <p:extLst>
      <p:ext uri="{BB962C8B-B14F-4D97-AF65-F5344CB8AC3E}">
        <p14:creationId xmlns:p14="http://schemas.microsoft.com/office/powerpoint/2010/main" val="84343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24" y="2277000"/>
            <a:ext cx="2477353" cy="226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36" y="22500"/>
            <a:ext cx="2621928" cy="223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16" y="1124744"/>
            <a:ext cx="2345492" cy="22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81" y="3501008"/>
            <a:ext cx="2373919" cy="22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82" y="4603500"/>
            <a:ext cx="2595036" cy="22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2382472" cy="223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2384182" cy="223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212800"/>
            <a:ext cx="2835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053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bother?</a:t>
            </a:r>
          </a:p>
        </p:txBody>
      </p:sp>
    </p:spTree>
    <p:extLst>
      <p:ext uri="{BB962C8B-B14F-4D97-AF65-F5344CB8AC3E}">
        <p14:creationId xmlns:p14="http://schemas.microsoft.com/office/powerpoint/2010/main" val="34961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8953" y="190845"/>
            <a:ext cx="690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i="1" dirty="0">
                <a:solidFill>
                  <a:srgbClr val="E0532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Spectrum of Involvement</a:t>
            </a:r>
          </a:p>
        </p:txBody>
      </p:sp>
      <p:sp>
        <p:nvSpPr>
          <p:cNvPr id="21" name="Text Box 9"/>
          <p:cNvSpPr txBox="1"/>
          <p:nvPr/>
        </p:nvSpPr>
        <p:spPr>
          <a:xfrm>
            <a:off x="0" y="1290243"/>
            <a:ext cx="1860886" cy="134381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rgbClr val="FF1BB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people you work with for comments</a:t>
            </a:r>
            <a:endParaRPr lang="en-GB" b="1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9"/>
          <p:cNvSpPr txBox="1"/>
          <p:nvPr/>
        </p:nvSpPr>
        <p:spPr>
          <a:xfrm>
            <a:off x="6705111" y="1290243"/>
            <a:ext cx="2438889" cy="157672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rgbClr val="FF14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you work with control the evaluation process</a:t>
            </a:r>
            <a:endParaRPr lang="en-GB" b="1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6262" y="2889847"/>
            <a:ext cx="9268554" cy="3947319"/>
            <a:chOff x="-16262" y="2889847"/>
            <a:chExt cx="9268554" cy="3947319"/>
          </a:xfrm>
        </p:grpSpPr>
        <p:pic>
          <p:nvPicPr>
            <p:cNvPr id="20" name="Picture 19" descr="spectrum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771" r="9473" b="18993"/>
            <a:stretch/>
          </p:blipFill>
          <p:spPr bwMode="auto">
            <a:xfrm rot="10800000">
              <a:off x="-2" y="2889847"/>
              <a:ext cx="9144001" cy="349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3" name="Straight Arrow Connector 22"/>
            <p:cNvCxnSpPr/>
            <p:nvPr/>
          </p:nvCxnSpPr>
          <p:spPr>
            <a:xfrm rot="16200000" flipV="1">
              <a:off x="1669716" y="6018027"/>
              <a:ext cx="0" cy="1260000"/>
            </a:xfrm>
            <a:prstGeom prst="straightConnector1">
              <a:avLst/>
            </a:prstGeom>
            <a:ln w="47625">
              <a:solidFill>
                <a:srgbClr val="E0532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-16262" y="6411781"/>
              <a:ext cx="9268554" cy="425385"/>
              <a:chOff x="-16262" y="6347613"/>
              <a:chExt cx="9268554" cy="425385"/>
            </a:xfrm>
          </p:grpSpPr>
          <p:sp>
            <p:nvSpPr>
              <p:cNvPr id="26" name="Text Box 31"/>
              <p:cNvSpPr txBox="1"/>
              <p:nvPr/>
            </p:nvSpPr>
            <p:spPr>
              <a:xfrm>
                <a:off x="1373599" y="6347613"/>
                <a:ext cx="6224336" cy="4253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b="1" dirty="0">
                    <a:solidFill>
                      <a:srgbClr val="E0532D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amount of commitment required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-16262" y="6347613"/>
                <a:ext cx="9589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FF1BB3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lesser</a:t>
                </a:r>
                <a:endParaRPr lang="en-GB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028880" y="6347613"/>
                <a:ext cx="1223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FF14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greater</a:t>
                </a:r>
                <a:r>
                  <a:rPr lang="en-GB" b="1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dirty="0"/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7295045" y="6018027"/>
              <a:ext cx="0" cy="1260000"/>
            </a:xfrm>
            <a:prstGeom prst="straightConnector1">
              <a:avLst/>
            </a:prstGeom>
            <a:ln w="47625">
              <a:solidFill>
                <a:srgbClr val="E0532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2156452" y="1290243"/>
            <a:ext cx="214262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rgbClr val="2CA9FF"/>
                </a:solidFill>
                <a:latin typeface="Verdana"/>
                <a:ea typeface="Calibri"/>
                <a:cs typeface="Times New Roman"/>
              </a:rPr>
              <a:t>develop user forums which contribute regularly to evaluation</a:t>
            </a:r>
            <a:endParaRPr lang="en-GB" b="1" dirty="0">
              <a:latin typeface="Verdan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Verdana"/>
                <a:ea typeface="Calibri"/>
                <a:cs typeface="Times New Roman"/>
              </a:rPr>
              <a:t> 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24384" y="1290243"/>
            <a:ext cx="2286000" cy="133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rgbClr val="17C000"/>
                </a:solidFill>
                <a:latin typeface="Verdana"/>
                <a:ea typeface="Calibri"/>
                <a:cs typeface="Times New Roman"/>
              </a:rPr>
              <a:t>involve people you work with in planning part of the process</a:t>
            </a:r>
            <a:r>
              <a:rPr lang="en-GB" b="1" dirty="0">
                <a:latin typeface="Verdana"/>
                <a:ea typeface="Calibri"/>
                <a:cs typeface="Times New Roman"/>
              </a:rPr>
              <a:t> 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835690" y="1290243"/>
            <a:ext cx="2199767" cy="1653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rgbClr val="EBBA31"/>
                </a:solidFill>
                <a:latin typeface="Verdana"/>
                <a:ea typeface="Calibri"/>
                <a:cs typeface="Times New Roman"/>
              </a:rPr>
              <a:t>involve people in doing some of the evaluation work</a:t>
            </a:r>
          </a:p>
        </p:txBody>
      </p:sp>
    </p:spTree>
    <p:extLst>
      <p:ext uri="{BB962C8B-B14F-4D97-AF65-F5344CB8AC3E}">
        <p14:creationId xmlns:p14="http://schemas.microsoft.com/office/powerpoint/2010/main" val="364221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1" grpId="0"/>
      <p:bldP spid="33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972145" y="260648"/>
            <a:ext cx="6480175" cy="792163"/>
          </a:xfrm>
          <a:prstGeom prst="rect">
            <a:avLst/>
          </a:prstGeom>
        </p:spPr>
        <p:txBody>
          <a:bodyPr/>
          <a:lstStyle/>
          <a:p>
            <a:r>
              <a:rPr lang="en-GB" sz="4000" b="1" dirty="0">
                <a:solidFill>
                  <a:srgbClr val="D7E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 we’ve covered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863600" y="1341438"/>
            <a:ext cx="7668840" cy="518645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GB" sz="28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Developed outcomes </a:t>
            </a:r>
          </a:p>
          <a:p>
            <a:pPr>
              <a:buClr>
                <a:schemeClr val="bg1"/>
              </a:buClr>
            </a:pPr>
            <a:endParaRPr lang="en-GB" sz="28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>
              <a:buClr>
                <a:schemeClr val="bg1"/>
              </a:buClr>
            </a:pPr>
            <a:r>
              <a:rPr lang="en-GB" sz="28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Ordered our outcomes </a:t>
            </a:r>
          </a:p>
          <a:p>
            <a:pPr>
              <a:buClr>
                <a:schemeClr val="bg1"/>
              </a:buClr>
            </a:pPr>
            <a:endParaRPr lang="en-GB" sz="28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>
              <a:buClr>
                <a:schemeClr val="bg1"/>
              </a:buClr>
            </a:pPr>
            <a:r>
              <a:rPr lang="en-GB" sz="28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How to generate and write 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GB" sz="28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   indicators for your outcomes</a:t>
            </a:r>
          </a:p>
          <a:p>
            <a:pPr>
              <a:buClr>
                <a:schemeClr val="bg1"/>
              </a:buClr>
            </a:pPr>
            <a:endParaRPr lang="en-GB" sz="28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>
              <a:buClr>
                <a:schemeClr val="bg1"/>
              </a:buClr>
            </a:pPr>
            <a:r>
              <a:rPr lang="en-GB" sz="28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Involving stakeholders</a:t>
            </a:r>
          </a:p>
          <a:p>
            <a:pPr>
              <a:buClr>
                <a:schemeClr val="bg1"/>
              </a:buClr>
            </a:pPr>
            <a:endParaRPr lang="en-GB" sz="28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>
              <a:buClr>
                <a:schemeClr val="bg1"/>
              </a:buClr>
            </a:pPr>
            <a:r>
              <a:rPr lang="en-GB" sz="28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Action planning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 marL="0" indent="0" eaLnBrk="1" hangingPunct="1">
              <a:buClr>
                <a:schemeClr val="bg1"/>
              </a:buClr>
              <a:buNone/>
            </a:pPr>
            <a:endParaRPr lang="en-GB" sz="28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028" name="Picture 4" descr="Image result for mr happy clear background">
            <a:extLst>
              <a:ext uri="{FF2B5EF4-FFF2-40B4-BE49-F238E27FC236}">
                <a16:creationId xmlns:a16="http://schemas.microsoft.com/office/drawing/2014/main" id="{4A8E5851-B5F1-48FD-97F4-79E358EA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4984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1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3329032"/>
            <a:ext cx="4777296" cy="3501008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810394" y="548680"/>
            <a:ext cx="7344816" cy="2520280"/>
          </a:xfrm>
          <a:prstGeom prst="wedgeRectCallout">
            <a:avLst>
              <a:gd name="adj1" fmla="val 187"/>
              <a:gd name="adj2" fmla="val 854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0070C0"/>
                </a:solidFill>
              </a:rPr>
              <a:t>Tell me what you do for fun outside work…. and why? </a:t>
            </a:r>
            <a:r>
              <a:rPr lang="en-GB" sz="2800" dirty="0">
                <a:solidFill>
                  <a:srgbClr val="0070C0"/>
                </a:solidFill>
              </a:rPr>
              <a:t>(jot it down on a post it note!)</a:t>
            </a:r>
          </a:p>
        </p:txBody>
      </p:sp>
    </p:spTree>
    <p:extLst>
      <p:ext uri="{BB962C8B-B14F-4D97-AF65-F5344CB8AC3E}">
        <p14:creationId xmlns:p14="http://schemas.microsoft.com/office/powerpoint/2010/main" val="319176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44612"/>
            <a:ext cx="8712968" cy="1644228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Today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856" y="1268760"/>
            <a:ext cx="8229600" cy="4104456"/>
          </a:xfrm>
        </p:spPr>
        <p:txBody>
          <a:bodyPr/>
          <a:lstStyle/>
          <a:p>
            <a:pPr lvl="0"/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our </a:t>
            </a:r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our </a:t>
            </a:r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</a:t>
            </a:r>
          </a:p>
          <a:p>
            <a:pPr lvl="0"/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Generate </a:t>
            </a:r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outcomes</a:t>
            </a: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based on our activities</a:t>
            </a:r>
          </a:p>
          <a:p>
            <a:pPr lvl="0"/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Order</a:t>
            </a: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our outcomes</a:t>
            </a:r>
          </a:p>
          <a:p>
            <a:pPr lvl="0"/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</a:t>
            </a:r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indicators</a:t>
            </a:r>
          </a:p>
          <a:p>
            <a:pPr lvl="0"/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Involving people </a:t>
            </a:r>
          </a:p>
          <a:p>
            <a:pPr lvl="0"/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planning</a:t>
            </a:r>
            <a:endParaRPr lang="en-GB" sz="3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416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1520" y="548680"/>
            <a:ext cx="8784976" cy="5257662"/>
            <a:chOff x="62787" y="1027851"/>
            <a:chExt cx="8784976" cy="5257662"/>
          </a:xfrm>
        </p:grpSpPr>
        <p:pic>
          <p:nvPicPr>
            <p:cNvPr id="2" name="Picture 2" descr="pathway_complet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95454">
              <a:off x="1683691" y="1117565"/>
              <a:ext cx="5083830" cy="506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62787" y="1027851"/>
              <a:ext cx="2211212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2400" b="1" dirty="0">
                  <a:solidFill>
                    <a:srgbClr val="3399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Setting outcomes and indicators</a:t>
              </a:r>
              <a:endParaRPr lang="en-US" sz="2400" b="1" dirty="0">
                <a:solidFill>
                  <a:srgbClr val="33996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6529034" y="2204864"/>
              <a:ext cx="231872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2400" b="1" dirty="0">
                  <a:solidFill>
                    <a:srgbClr val="9900C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Collecting evidence</a:t>
              </a:r>
              <a:endParaRPr lang="en-US" sz="2400" b="1" dirty="0">
                <a:solidFill>
                  <a:srgbClr val="9900CC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6277171" y="4869158"/>
              <a:ext cx="1872208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24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Analysing and reporting</a:t>
              </a:r>
              <a:endParaRPr lang="en-US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06803" y="5085184"/>
              <a:ext cx="2270373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2400" b="1" dirty="0">
                  <a:solidFill>
                    <a:srgbClr val="3399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Learning from findings</a:t>
              </a:r>
              <a:endParaRPr lang="en-US" sz="2400" b="1" dirty="0">
                <a:solidFill>
                  <a:srgbClr val="3399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93901" y="2636912"/>
            <a:ext cx="3202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2448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Pathway</a:t>
            </a:r>
          </a:p>
        </p:txBody>
      </p:sp>
    </p:spTree>
    <p:extLst>
      <p:ext uri="{BB962C8B-B14F-4D97-AF65-F5344CB8AC3E}">
        <p14:creationId xmlns:p14="http://schemas.microsoft.com/office/powerpoint/2010/main" val="53847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45"/>
            <a:ext cx="9167700" cy="687003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1412776"/>
            <a:ext cx="3096344" cy="1981142"/>
            <a:chOff x="1065362" y="97420"/>
            <a:chExt cx="3096344" cy="1981142"/>
          </a:xfrm>
        </p:grpSpPr>
        <p:sp>
          <p:nvSpPr>
            <p:cNvPr id="4" name="Cloud Callout 3"/>
            <p:cNvSpPr/>
            <p:nvPr/>
          </p:nvSpPr>
          <p:spPr>
            <a:xfrm>
              <a:off x="1065362" y="97420"/>
              <a:ext cx="3096344" cy="1872354"/>
            </a:xfrm>
            <a:prstGeom prst="cloudCallout">
              <a:avLst>
                <a:gd name="adj1" fmla="val 37079"/>
                <a:gd name="adj2" fmla="val 788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b="1" dirty="0">
                <a:solidFill>
                  <a:schemeClr val="tx1"/>
                </a:solidFill>
                <a:latin typeface="Bradley Hand ITC" panose="03070402050302030203" pitchFamily="66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9378" y="231903"/>
              <a:ext cx="2808312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  <a:latin typeface="Bradley Hand ITC" panose="03070402050302030203" pitchFamily="66" charset="0"/>
                  <a:ea typeface="Verdana" panose="020B0604030504040204" pitchFamily="34" charset="0"/>
                  <a:cs typeface="Verdana" panose="020B0604030504040204" pitchFamily="34" charset="0"/>
                </a:rPr>
                <a:t>What difference do you make?</a:t>
              </a:r>
            </a:p>
            <a:p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496" y="4434198"/>
            <a:ext cx="4392488" cy="2224140"/>
            <a:chOff x="539552" y="3941164"/>
            <a:chExt cx="4392488" cy="2224140"/>
          </a:xfrm>
        </p:grpSpPr>
        <p:sp>
          <p:nvSpPr>
            <p:cNvPr id="5" name="Cloud Callout 4"/>
            <p:cNvSpPr/>
            <p:nvPr/>
          </p:nvSpPr>
          <p:spPr>
            <a:xfrm>
              <a:off x="539552" y="3941164"/>
              <a:ext cx="4392488" cy="2224140"/>
            </a:xfrm>
            <a:prstGeom prst="cloudCallout">
              <a:avLst>
                <a:gd name="adj1" fmla="val 55470"/>
                <a:gd name="adj2" fmla="val -676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b="1" dirty="0">
                <a:solidFill>
                  <a:schemeClr val="tx1"/>
                </a:solidFill>
                <a:latin typeface="Bradley Hand ITC" panose="03070402050302030203" pitchFamily="66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9592" y="4088094"/>
              <a:ext cx="381642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Bradley Hand ITC" panose="03070402050302030203" pitchFamily="66" charset="0"/>
                  <a:ea typeface="Verdana" panose="020B0604030504040204" pitchFamily="34" charset="0"/>
                  <a:cs typeface="Verdana" panose="020B0604030504040204" pitchFamily="34" charset="0"/>
                </a:rPr>
                <a:t>What kind of things are most important for people who use services?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15816" y="94319"/>
            <a:ext cx="4104456" cy="2084996"/>
            <a:chOff x="-3276872" y="3075926"/>
            <a:chExt cx="4104456" cy="2084996"/>
          </a:xfrm>
        </p:grpSpPr>
        <p:sp>
          <p:nvSpPr>
            <p:cNvPr id="15" name="Cloud Callout 14"/>
            <p:cNvSpPr/>
            <p:nvPr/>
          </p:nvSpPr>
          <p:spPr>
            <a:xfrm>
              <a:off x="-3276872" y="3075926"/>
              <a:ext cx="4104456" cy="1969701"/>
            </a:xfrm>
            <a:prstGeom prst="cloudCallout">
              <a:avLst>
                <a:gd name="adj1" fmla="val -19605"/>
                <a:gd name="adj2" fmla="val 854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b="1" dirty="0">
                <a:solidFill>
                  <a:schemeClr val="tx1"/>
                </a:solidFill>
                <a:latin typeface="Bradley Hand ITC" panose="03070402050302030203" pitchFamily="66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3015208" y="3314263"/>
              <a:ext cx="3816424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  <a:latin typeface="Bradley Hand ITC" panose="03070402050302030203" pitchFamily="66" charset="0"/>
                  <a:ea typeface="Verdana" panose="020B0604030504040204" pitchFamily="34" charset="0"/>
                  <a:cs typeface="Verdana" panose="020B0604030504040204" pitchFamily="34" charset="0"/>
                </a:rPr>
                <a:t>What would happen if the partnership didn’t exist?</a:t>
              </a:r>
            </a:p>
            <a:p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53436" y="1611822"/>
            <a:ext cx="2664296" cy="1852996"/>
            <a:chOff x="5940152" y="476672"/>
            <a:chExt cx="2664296" cy="1852996"/>
          </a:xfrm>
        </p:grpSpPr>
        <p:sp>
          <p:nvSpPr>
            <p:cNvPr id="3" name="Cloud Callout 2"/>
            <p:cNvSpPr/>
            <p:nvPr/>
          </p:nvSpPr>
          <p:spPr>
            <a:xfrm>
              <a:off x="5940152" y="476672"/>
              <a:ext cx="2664296" cy="1852996"/>
            </a:xfrm>
            <a:prstGeom prst="cloudCallout">
              <a:avLst>
                <a:gd name="adj1" fmla="val -74679"/>
                <a:gd name="adj2" fmla="val 2453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b="1" dirty="0">
                <a:solidFill>
                  <a:schemeClr val="tx1"/>
                </a:solidFill>
                <a:latin typeface="Bradley Hand ITC" panose="03070402050302030203" pitchFamily="66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2160" y="635204"/>
              <a:ext cx="2448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Bradley Hand ITC" panose="03070402050302030203" pitchFamily="66" charset="0"/>
                  <a:ea typeface="Verdana" panose="020B0604030504040204" pitchFamily="34" charset="0"/>
                  <a:cs typeface="Verdana" panose="020B0604030504040204" pitchFamily="34" charset="0"/>
                </a:rPr>
                <a:t>Why are your services needed?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83312" y="4005064"/>
            <a:ext cx="3348372" cy="2088232"/>
            <a:chOff x="5729560" y="3355527"/>
            <a:chExt cx="3348372" cy="2088232"/>
          </a:xfrm>
        </p:grpSpPr>
        <p:sp>
          <p:nvSpPr>
            <p:cNvPr id="14" name="Cloud Callout 13"/>
            <p:cNvSpPr/>
            <p:nvPr/>
          </p:nvSpPr>
          <p:spPr>
            <a:xfrm>
              <a:off x="5729560" y="3355527"/>
              <a:ext cx="3348372" cy="1980221"/>
            </a:xfrm>
            <a:prstGeom prst="cloudCallout">
              <a:avLst>
                <a:gd name="adj1" fmla="val -63152"/>
                <a:gd name="adj2" fmla="val -573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b="1" dirty="0">
                <a:solidFill>
                  <a:schemeClr val="tx1"/>
                </a:solidFill>
                <a:latin typeface="Bradley Hand ITC" panose="03070402050302030203" pitchFamily="66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8144" y="3597100"/>
              <a:ext cx="309583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  <a:latin typeface="Bradley Hand ITC" panose="03070402050302030203" pitchFamily="66" charset="0"/>
                  <a:ea typeface="Verdana" panose="020B0604030504040204" pitchFamily="34" charset="0"/>
                  <a:cs typeface="Verdana" panose="020B0604030504040204" pitchFamily="34" charset="0"/>
                </a:rPr>
                <a:t>What makes a your services excellent?</a:t>
              </a:r>
            </a:p>
            <a:p>
              <a:endParaRPr lang="en-GB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427984" y="5373216"/>
            <a:ext cx="3384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E4DF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concepts</a:t>
            </a:r>
          </a:p>
        </p:txBody>
      </p:sp>
    </p:spTree>
    <p:extLst>
      <p:ext uri="{BB962C8B-B14F-4D97-AF65-F5344CB8AC3E}">
        <p14:creationId xmlns:p14="http://schemas.microsoft.com/office/powerpoint/2010/main" val="41063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951" y="332656"/>
            <a:ext cx="7560840" cy="3816424"/>
          </a:xfrm>
        </p:spPr>
        <p:txBody>
          <a:bodyPr/>
          <a:lstStyle/>
          <a:p>
            <a:pPr marL="0" lvl="0" indent="0" algn="ctr">
              <a:buNone/>
              <a:defRPr/>
            </a:pPr>
            <a:r>
              <a:rPr lang="en-GB" sz="5400" b="1" dirty="0">
                <a:solidFill>
                  <a:srgbClr val="21FF9B"/>
                </a:solidFill>
                <a:ea typeface="Verdana" pitchFamily="34" charset="0"/>
                <a:cs typeface="Verdana" pitchFamily="34" charset="0"/>
              </a:rPr>
              <a:t>Outcomes…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sz="54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are the changes or difference you want to make </a:t>
            </a:r>
            <a:r>
              <a:rPr lang="en-GB" sz="5400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through your services or </a:t>
            </a:r>
            <a:r>
              <a:rPr lang="en-GB" sz="5400" b="1" dirty="0">
                <a:solidFill>
                  <a:srgbClr val="FF6D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endParaRPr lang="en-GB" sz="5400" dirty="0">
              <a:solidFill>
                <a:srgbClr val="FF6D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3016" y="4509120"/>
            <a:ext cx="8435975" cy="1368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prstClr val="white"/>
              </a:buClr>
              <a:buFont typeface="Arial" pitchFamily="34" charset="0"/>
              <a:buNone/>
            </a:pPr>
            <a:r>
              <a:rPr lang="en-GB" b="1" dirty="0">
                <a:solidFill>
                  <a:srgbClr val="21FF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Outcomes</a:t>
            </a:r>
            <a:r>
              <a:rPr lang="en-GB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link directly to the identified </a:t>
            </a:r>
            <a:r>
              <a:rPr lang="en-GB" b="1" dirty="0">
                <a:solidFill>
                  <a:srgbClr val="E4DF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problem to be solved</a:t>
            </a:r>
          </a:p>
          <a:p>
            <a:pPr marL="0" indent="0">
              <a:lnSpc>
                <a:spcPct val="100000"/>
              </a:lnSpc>
              <a:buClr>
                <a:prstClr val="white"/>
              </a:buClr>
              <a:buFont typeface="Arial" pitchFamily="34" charset="0"/>
              <a:buNone/>
            </a:pPr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Clr>
                <a:prstClr val="white"/>
              </a:buClr>
              <a:buFont typeface="Arial" pitchFamily="34" charset="0"/>
              <a:buNone/>
            </a:pP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2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28179"/>
            <a:ext cx="871296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prstClr val="white"/>
              </a:buClr>
            </a:pPr>
            <a:r>
              <a:rPr lang="en-GB" sz="2800" b="1" dirty="0">
                <a:solidFill>
                  <a:srgbClr val="E4DF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/ Problem to be solved</a:t>
            </a:r>
          </a:p>
          <a:p>
            <a:pPr lvl="1">
              <a:buClr>
                <a:prstClr val="white"/>
              </a:buClr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Older people in South Ayrshire have to go into care homes when they’d rather stay at home.</a:t>
            </a:r>
          </a:p>
          <a:p>
            <a:pPr marL="400050" lvl="1" indent="0">
              <a:buClr>
                <a:prstClr val="white"/>
              </a:buClr>
              <a:buNone/>
            </a:pPr>
            <a:endParaRPr lang="en-GB" sz="2400" b="1" dirty="0">
              <a:solidFill>
                <a:srgbClr val="21FF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57150">
              <a:buClr>
                <a:prstClr val="white"/>
              </a:buClr>
            </a:pPr>
            <a:r>
              <a:rPr lang="en-GB" sz="2800" b="1" dirty="0">
                <a:solidFill>
                  <a:srgbClr val="21FF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</a:t>
            </a:r>
            <a:endParaRPr lang="en-GB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0">
              <a:buClr>
                <a:prstClr val="white"/>
              </a:buClr>
              <a:buNone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Older people in South Ayrshire are able to stay in their own homes for longer.</a:t>
            </a:r>
          </a:p>
          <a:p>
            <a:pPr marL="400050" lvl="1" indent="0">
              <a:buClr>
                <a:prstClr val="white"/>
              </a:buClr>
              <a:buNone/>
            </a:pPr>
            <a:endParaRPr lang="en-GB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prstClr val="white"/>
              </a:buClr>
            </a:pPr>
            <a:r>
              <a:rPr lang="en-GB" sz="2800" b="1" dirty="0">
                <a:solidFill>
                  <a:srgbClr val="FF5B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Activities</a:t>
            </a:r>
          </a:p>
          <a:p>
            <a:pPr marL="893763" lvl="1" indent="-4572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daily personal care </a:t>
            </a:r>
          </a:p>
          <a:p>
            <a:pPr marL="893763" lvl="1">
              <a:spcAft>
                <a:spcPts val="600"/>
              </a:spcAft>
              <a:buClr>
                <a:prstClr val="white"/>
              </a:buClr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people’s homes </a:t>
            </a:r>
          </a:p>
          <a:p>
            <a:pPr marL="893763" lvl="1" indent="-4572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operate a community </a:t>
            </a:r>
          </a:p>
          <a:p>
            <a:pPr marL="893763" lvl="1">
              <a:spcAft>
                <a:spcPts val="600"/>
              </a:spcAft>
              <a:buClr>
                <a:prstClr val="white"/>
              </a:buClr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alarm service</a:t>
            </a:r>
          </a:p>
          <a:p>
            <a:pPr marL="893763" lvl="1" indent="-4572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respite services </a:t>
            </a:r>
          </a:p>
          <a:p>
            <a:pPr marL="436563" lvl="1" indent="457200">
              <a:buClr>
                <a:prstClr val="white"/>
              </a:buClr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family carers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7544" y="980840"/>
            <a:ext cx="0" cy="100800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mage result for care at hom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5" y="3484824"/>
            <a:ext cx="3635896" cy="33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973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>
          <a:xfrm>
            <a:off x="-324544" y="332656"/>
            <a:ext cx="3312368" cy="1008112"/>
          </a:xfrm>
        </p:spPr>
        <p:txBody>
          <a:bodyPr/>
          <a:lstStyle/>
          <a:p>
            <a:pPr algn="r"/>
            <a:r>
              <a:rPr lang="en-GB" sz="3600" b="1" dirty="0">
                <a:solidFill>
                  <a:srgbClr val="D7E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 </a:t>
            </a:r>
            <a:br>
              <a:rPr lang="en-GB" sz="3600" b="1" dirty="0">
                <a:solidFill>
                  <a:srgbClr val="D7E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600" b="1" dirty="0">
                <a:solidFill>
                  <a:srgbClr val="D7E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outcomes</a:t>
            </a:r>
          </a:p>
        </p:txBody>
      </p:sp>
      <p:pic>
        <p:nvPicPr>
          <p:cNvPr id="1026" name="Picture 2" descr="Jelly Baby, Candy, Diversity, Sweet, Jelly, 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5278"/>
            <a:ext cx="925252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Content Placeholder 7"/>
          <p:cNvSpPr>
            <a:spLocks noGrp="1"/>
          </p:cNvSpPr>
          <p:nvPr>
            <p:ph sz="half" idx="1"/>
          </p:nvPr>
        </p:nvSpPr>
        <p:spPr>
          <a:xfrm>
            <a:off x="3491880" y="404664"/>
            <a:ext cx="5760640" cy="2593511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Clr>
                <a:prstClr val="white"/>
              </a:buClr>
              <a:buNone/>
            </a:pPr>
            <a:r>
              <a:rPr lang="en-GB" sz="3200" b="1" i="1" dirty="0">
                <a:solidFill>
                  <a:srgbClr val="21FF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</a:t>
            </a: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 changing?</a:t>
            </a:r>
          </a:p>
          <a:p>
            <a:pPr marL="0" lvl="0" indent="0">
              <a:lnSpc>
                <a:spcPct val="100000"/>
              </a:lnSpc>
              <a:buClr>
                <a:prstClr val="white"/>
              </a:buClr>
              <a:buNone/>
            </a:pPr>
            <a:endParaRPr lang="en-GB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00000"/>
              </a:lnSpc>
              <a:buClr>
                <a:prstClr val="white"/>
              </a:buClr>
              <a:buNone/>
            </a:pPr>
            <a:r>
              <a:rPr lang="en-GB" sz="3200" b="1" i="1" dirty="0">
                <a:solidFill>
                  <a:srgbClr val="21FF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en-GB" sz="3200" dirty="0">
                <a:solidFill>
                  <a:srgbClr val="21FF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changing?</a:t>
            </a:r>
          </a:p>
          <a:p>
            <a:pPr marL="0" lvl="0" indent="0">
              <a:lnSpc>
                <a:spcPct val="100000"/>
              </a:lnSpc>
              <a:buClr>
                <a:prstClr val="white"/>
              </a:buClr>
              <a:buNone/>
            </a:pPr>
            <a:endParaRPr lang="en-GB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00000"/>
              </a:lnSpc>
              <a:buClr>
                <a:prstClr val="white"/>
              </a:buClr>
              <a:buNone/>
            </a:pPr>
            <a:r>
              <a:rPr lang="en-GB" sz="3200" b="1" i="1" dirty="0">
                <a:solidFill>
                  <a:srgbClr val="21FF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</a:t>
            </a:r>
            <a:r>
              <a:rPr lang="en-GB" sz="3200" dirty="0">
                <a:solidFill>
                  <a:srgbClr val="21FF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it changing?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00000"/>
              </a:lnSpc>
              <a:buClr>
                <a:prstClr val="white"/>
              </a:buClr>
              <a:buNone/>
            </a:pP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3284984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prstClr val="white"/>
              </a:buClr>
            </a:pPr>
            <a:r>
              <a:rPr lang="en-GB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e.g. Young people </a:t>
            </a:r>
            <a:r>
              <a:rPr lang="en-GB" sz="2000" b="1" dirty="0">
                <a:solidFill>
                  <a:srgbClr val="21FF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(who) </a:t>
            </a:r>
            <a:r>
              <a:rPr lang="en-GB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less </a:t>
            </a:r>
            <a:r>
              <a:rPr lang="en-GB" sz="2000" b="1" dirty="0">
                <a:solidFill>
                  <a:srgbClr val="21FF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(how) </a:t>
            </a:r>
            <a:r>
              <a:rPr lang="en-GB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isolated</a:t>
            </a:r>
            <a:r>
              <a:rPr lang="en-GB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b="1" dirty="0">
                <a:solidFill>
                  <a:srgbClr val="21FF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(what)</a:t>
            </a:r>
          </a:p>
        </p:txBody>
      </p:sp>
    </p:spTree>
    <p:extLst>
      <p:ext uri="{BB962C8B-B14F-4D97-AF65-F5344CB8AC3E}">
        <p14:creationId xmlns:p14="http://schemas.microsoft.com/office/powerpoint/2010/main" val="7664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ESS blue with white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SS blue with white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 with ESS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,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ESS blue with white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ESS blue with white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974D291954434AB893FE0C91111AD7" ma:contentTypeVersion="8" ma:contentTypeDescription="Create a new document." ma:contentTypeScope="" ma:versionID="3c2dfd37d210ddd5e32082121188dbea">
  <xsd:schema xmlns:xsd="http://www.w3.org/2001/XMLSchema" xmlns:xs="http://www.w3.org/2001/XMLSchema" xmlns:p="http://schemas.microsoft.com/office/2006/metadata/properties" xmlns:ns2="99220319-d3a5-4dfa-81f2-77a8d0220702" targetNamespace="http://schemas.microsoft.com/office/2006/metadata/properties" ma:root="true" ma:fieldsID="a9f7b22875d825fe14ff6f88132fe2f0" ns2:_="">
    <xsd:import namespace="99220319-d3a5-4dfa-81f2-77a8d02207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20319-d3a5-4dfa-81f2-77a8d02207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17C994-C3E3-49B7-99EF-393F38A210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85AB96-29F4-4262-9D04-D6ECA47BCF79}"/>
</file>

<file path=customXml/itemProps3.xml><?xml version="1.0" encoding="utf-8"?>
<ds:datastoreItem xmlns:ds="http://schemas.openxmlformats.org/officeDocument/2006/customXml" ds:itemID="{55B2F84C-4DE6-4CBB-89C1-20CDF736B89E}">
  <ds:schemaRefs>
    <ds:schemaRef ds:uri="http://schemas.microsoft.com/office/2006/metadata/properties"/>
    <ds:schemaRef ds:uri="http://purl.org/dc/terms/"/>
    <ds:schemaRef ds:uri="b066d704-c755-41f8-a142-6c212d61cb1c"/>
    <ds:schemaRef ds:uri="1399ea7d-6676-498e-a234-75176744bb4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3772</TotalTime>
  <Words>2264</Words>
  <Application>Microsoft Office PowerPoint</Application>
  <PresentationFormat>On-screen Show (4:3)</PresentationFormat>
  <Paragraphs>284</Paragraphs>
  <Slides>28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ESS blue with white logo</vt:lpstr>
      <vt:lpstr>1_ESS blue with white logo</vt:lpstr>
      <vt:lpstr>White with ESS logo</vt:lpstr>
      <vt:lpstr>White, no logo</vt:lpstr>
      <vt:lpstr>2_ESS blue with white logo</vt:lpstr>
      <vt:lpstr>3_ESS blue with white logo</vt:lpstr>
      <vt:lpstr>PowerPoint Presentation</vt:lpstr>
      <vt:lpstr>PowerPoint Presentation</vt:lpstr>
      <vt:lpstr>PowerPoint Presentation</vt:lpstr>
      <vt:lpstr>Today</vt:lpstr>
      <vt:lpstr>PowerPoint Presentation</vt:lpstr>
      <vt:lpstr>PowerPoint Presentation</vt:lpstr>
      <vt:lpstr>PowerPoint Presentation</vt:lpstr>
      <vt:lpstr>PowerPoint Presentation</vt:lpstr>
      <vt:lpstr>Writing  outcomes</vt:lpstr>
      <vt:lpstr>Use of words</vt:lpstr>
      <vt:lpstr>More examples</vt:lpstr>
      <vt:lpstr>The “So What?” test</vt:lpstr>
      <vt:lpstr>PowerPoint Presentation</vt:lpstr>
      <vt:lpstr>PowerPoint Presentation</vt:lpstr>
      <vt:lpstr>Outcomes over time</vt:lpstr>
      <vt:lpstr>Example: Curing a headache</vt:lpstr>
      <vt:lpstr>PowerPoint Presentation</vt:lpstr>
      <vt:lpstr>PowerPoint Presentation</vt:lpstr>
      <vt:lpstr>Making indicators useful</vt:lpstr>
      <vt:lpstr>Indicators</vt:lpstr>
      <vt:lpstr>What are your indicators?</vt:lpstr>
      <vt:lpstr>Where do you get your evidence from?</vt:lpstr>
      <vt:lpstr>Example</vt:lpstr>
      <vt:lpstr>Our advice</vt:lpstr>
      <vt:lpstr>PowerPoint Presentation</vt:lpstr>
      <vt:lpstr>PowerPoint Presentation</vt:lpstr>
      <vt:lpstr>PowerPoint Presentation</vt:lpstr>
      <vt:lpstr>Today we’ve covered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</dc:creator>
  <cp:lastModifiedBy>Elidh Brown</cp:lastModifiedBy>
  <cp:revision>595</cp:revision>
  <cp:lastPrinted>2019-01-29T16:05:38Z</cp:lastPrinted>
  <dcterms:created xsi:type="dcterms:W3CDTF">2015-09-21T11:41:27Z</dcterms:created>
  <dcterms:modified xsi:type="dcterms:W3CDTF">2022-09-16T13:33:11Z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0x01010001974D291954434AB893FE0C91111AD7</vt:lpwstr>
  </property>
</Properties>
</file>