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65" r:id="rId4"/>
    <p:sldId id="276" r:id="rId5"/>
    <p:sldId id="267" r:id="rId6"/>
    <p:sldId id="266" r:id="rId7"/>
    <p:sldId id="271" r:id="rId8"/>
    <p:sldId id="272" r:id="rId9"/>
    <p:sldId id="273" r:id="rId10"/>
    <p:sldId id="278" r:id="rId11"/>
    <p:sldId id="275" r:id="rId12"/>
    <p:sldId id="277" r:id="rId13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07" autoAdjust="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6D29D-3952-444F-998B-7087479D41E0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1EABF-DD72-433C-BE73-385A30605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475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BED80-5742-4C4F-ACC0-A7F11CC77FF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C3BB7-493A-4EE4-9EBD-54B06F89D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3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Fully devolved as part of the scheme of delegation Moray Integrated Joint Board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260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89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31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131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6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734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GB" dirty="0" smtClean="0"/>
              <a:t>Children and Young People MH&amp;WB Action Plan </a:t>
            </a:r>
          </a:p>
          <a:p>
            <a:pPr lvl="2"/>
            <a:r>
              <a:rPr lang="en-GB" dirty="0" smtClean="0"/>
              <a:t>Adult Action Plan </a:t>
            </a:r>
          </a:p>
          <a:p>
            <a:pPr lvl="2"/>
            <a:r>
              <a:rPr lang="en-GB" dirty="0" smtClean="0"/>
              <a:t>Older Adult Action Plan </a:t>
            </a:r>
          </a:p>
          <a:p>
            <a:pPr lvl="2"/>
            <a:r>
              <a:rPr lang="en-GB" dirty="0" smtClean="0"/>
              <a:t>Choose Life and Suicide Prevention Strategies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029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r>
              <a:rPr lang="en-GB" baseline="0" dirty="0" smtClean="0"/>
              <a:t>BPD Pathway</a:t>
            </a:r>
          </a:p>
          <a:p>
            <a:r>
              <a:rPr lang="en-GB" baseline="0" dirty="0" smtClean="0"/>
              <a:t>Psychological Therapies to skill people to self manage stress and distress and recovery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448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543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116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3BB7-493A-4EE4-9EBD-54B06F89DD7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7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07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45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06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15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73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23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55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61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73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40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23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FE24-AF0F-4423-A143-FB3631DEFC55}" type="datetimeFigureOut">
              <a:rPr lang="en-GB" smtClean="0"/>
              <a:t>16/04/2019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94DBB-ECDF-4FFC-8748-0B5D3DD020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090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raywellbeinghub.org.uk/mhpathway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Good Mental Health for ALL in Moray 2016-26 – The Big Picture 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Pamela Cremin</a:t>
            </a:r>
          </a:p>
          <a:p>
            <a:pPr lvl="1"/>
            <a:r>
              <a:rPr lang="en-GB" sz="1600" dirty="0" smtClean="0"/>
              <a:t>Integrated Service Manager</a:t>
            </a:r>
          </a:p>
          <a:p>
            <a:pPr lvl="1"/>
            <a:r>
              <a:rPr lang="en-GB" sz="1600" dirty="0" smtClean="0"/>
              <a:t>Health and Social Care Moray </a:t>
            </a:r>
            <a:endParaRPr lang="en-GB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9926"/>
            <a:ext cx="1547991" cy="159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9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hot spots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Workforce – culture / new systems / traditional and established ways of </a:t>
            </a:r>
            <a:r>
              <a:rPr lang="en-GB" dirty="0" smtClean="0"/>
              <a:t>working</a:t>
            </a:r>
          </a:p>
          <a:p>
            <a:r>
              <a:rPr lang="en-GB" dirty="0" smtClean="0"/>
              <a:t>Established systems </a:t>
            </a:r>
          </a:p>
          <a:p>
            <a:r>
              <a:rPr lang="en-GB" dirty="0"/>
              <a:t>Transitions </a:t>
            </a:r>
          </a:p>
          <a:p>
            <a:r>
              <a:rPr lang="en-GB" dirty="0" smtClean="0"/>
              <a:t>Time </a:t>
            </a:r>
            <a:r>
              <a:rPr lang="en-GB" dirty="0"/>
              <a:t>/ test and learning / evaluating tests of change / risk taking / decision making   </a:t>
            </a:r>
          </a:p>
          <a:p>
            <a:r>
              <a:rPr lang="en-GB" dirty="0" smtClean="0"/>
              <a:t>Short term funding </a:t>
            </a:r>
          </a:p>
          <a:p>
            <a:r>
              <a:rPr lang="en-GB" dirty="0" smtClean="0"/>
              <a:t>Sustaining </a:t>
            </a:r>
            <a:r>
              <a:rPr lang="en-GB" dirty="0"/>
              <a:t>safe and affordable mental health </a:t>
            </a:r>
            <a:r>
              <a:rPr lang="en-GB" dirty="0" smtClean="0"/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4276851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else is happening?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North of Scotland mental health and learning </a:t>
            </a:r>
            <a:r>
              <a:rPr lang="en-GB" dirty="0" smtClean="0"/>
              <a:t>disabilities sustainability review </a:t>
            </a:r>
          </a:p>
          <a:p>
            <a:r>
              <a:rPr lang="en-GB" dirty="0" smtClean="0"/>
              <a:t>Tertiary / specialist services  </a:t>
            </a:r>
            <a:endParaRPr lang="en-GB" dirty="0"/>
          </a:p>
          <a:p>
            <a:r>
              <a:rPr lang="en-GB" dirty="0" smtClean="0"/>
              <a:t>Regional </a:t>
            </a:r>
            <a:r>
              <a:rPr lang="en-GB" dirty="0" smtClean="0"/>
              <a:t>aspects </a:t>
            </a:r>
            <a:r>
              <a:rPr lang="en-GB" dirty="0" smtClean="0"/>
              <a:t>/ regional services development </a:t>
            </a:r>
            <a:r>
              <a:rPr lang="en-GB" dirty="0" smtClean="0"/>
              <a:t>– mental health project manager</a:t>
            </a:r>
          </a:p>
          <a:p>
            <a:r>
              <a:rPr lang="en-GB" dirty="0" smtClean="0"/>
              <a:t>Social enterprise and co production  </a:t>
            </a:r>
          </a:p>
          <a:p>
            <a:r>
              <a:rPr lang="en-GB" dirty="0" smtClean="0"/>
              <a:t>Mental health awareness training / first aid / workforce development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35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can we celebrate? </a:t>
            </a:r>
          </a:p>
          <a:p>
            <a:endParaRPr lang="en-GB" dirty="0"/>
          </a:p>
          <a:p>
            <a:r>
              <a:rPr lang="en-GB" dirty="0" smtClean="0"/>
              <a:t>Are we going in the right direction?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do we need to prioritise? </a:t>
            </a:r>
          </a:p>
        </p:txBody>
      </p:sp>
    </p:spTree>
    <p:extLst>
      <p:ext uri="{BB962C8B-B14F-4D97-AF65-F5344CB8AC3E}">
        <p14:creationId xmlns:p14="http://schemas.microsoft.com/office/powerpoint/2010/main" val="63362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TIER 0: Early intervention, prevention, education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TIER </a:t>
            </a:r>
            <a:r>
              <a:rPr lang="en-GB" b="1" dirty="0" smtClean="0"/>
              <a:t>1: People </a:t>
            </a:r>
            <a:r>
              <a:rPr lang="en-GB" b="1" dirty="0"/>
              <a:t>with low support needs </a:t>
            </a:r>
            <a:r>
              <a:rPr lang="en-GB" b="1" dirty="0" smtClean="0">
                <a:solidFill>
                  <a:srgbClr val="FF0000"/>
                </a:solidFill>
              </a:rPr>
              <a:t>Help to help yourself 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TIER 2: People </a:t>
            </a:r>
            <a:r>
              <a:rPr lang="en-GB" b="1" dirty="0"/>
              <a:t>with medium support needs </a:t>
            </a:r>
            <a:r>
              <a:rPr lang="en-GB" b="1" dirty="0" smtClean="0">
                <a:solidFill>
                  <a:srgbClr val="FF0000"/>
                </a:solidFill>
              </a:rPr>
              <a:t>Help when you need it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TIER 3: People </a:t>
            </a:r>
            <a:r>
              <a:rPr lang="en-GB" b="1" dirty="0"/>
              <a:t>with high and complex support needs </a:t>
            </a:r>
            <a:r>
              <a:rPr lang="en-GB" b="1" dirty="0" smtClean="0">
                <a:solidFill>
                  <a:srgbClr val="FF0000"/>
                </a:solidFill>
              </a:rPr>
              <a:t>Ongoing support for those who need it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9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Good Mental Health for All in Moray 2016-2026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 smtClean="0"/>
              <a:t>PHASE 1 (2015-16) 					</a:t>
            </a:r>
            <a:endParaRPr lang="en-GB" sz="6400" dirty="0" smtClean="0"/>
          </a:p>
          <a:p>
            <a:pPr marL="0" indent="0">
              <a:buNone/>
            </a:pPr>
            <a:r>
              <a:rPr lang="en-GB" sz="6400" dirty="0" smtClean="0"/>
              <a:t>Strategy development  - a focus on Recovery, Making Recovery Real for People 	</a:t>
            </a:r>
          </a:p>
          <a:p>
            <a:pPr marL="0" indent="0">
              <a:buNone/>
            </a:pPr>
            <a:r>
              <a:rPr lang="en-GB" sz="6400" b="1" dirty="0" smtClean="0"/>
              <a:t> </a:t>
            </a:r>
            <a:endParaRPr lang="en-GB" sz="6400" dirty="0" smtClean="0"/>
          </a:p>
          <a:p>
            <a:pPr marL="0" indent="0">
              <a:buNone/>
            </a:pPr>
            <a:r>
              <a:rPr lang="en-GB" sz="6400" b="1" dirty="0" smtClean="0"/>
              <a:t>PHASE 2 (2016-17)</a:t>
            </a:r>
            <a:endParaRPr lang="en-GB" sz="6400" dirty="0" smtClean="0"/>
          </a:p>
          <a:p>
            <a:pPr marL="0" indent="0">
              <a:buNone/>
            </a:pPr>
            <a:r>
              <a:rPr lang="en-GB" sz="6400" dirty="0"/>
              <a:t>Peer Workers</a:t>
            </a:r>
          </a:p>
          <a:p>
            <a:pPr marL="0" indent="0">
              <a:buNone/>
            </a:pPr>
            <a:r>
              <a:rPr lang="en-GB" sz="6400" dirty="0" smtClean="0"/>
              <a:t>Mental Health and Wellness Centre </a:t>
            </a:r>
          </a:p>
          <a:p>
            <a:pPr marL="0" indent="0">
              <a:buNone/>
            </a:pPr>
            <a:r>
              <a:rPr lang="en-GB" sz="6400" dirty="0" smtClean="0"/>
              <a:t>Primary Care Link Workers</a:t>
            </a:r>
          </a:p>
          <a:p>
            <a:pPr marL="0" indent="0">
              <a:buNone/>
            </a:pPr>
            <a:r>
              <a:rPr lang="en-GB" sz="6400" dirty="0" smtClean="0"/>
              <a:t>Primary Care Psychology</a:t>
            </a:r>
          </a:p>
          <a:p>
            <a:pPr marL="0" indent="0">
              <a:buNone/>
            </a:pPr>
            <a:r>
              <a:rPr lang="en-GB" sz="6400" dirty="0" smtClean="0"/>
              <a:t> </a:t>
            </a:r>
          </a:p>
          <a:p>
            <a:pPr marL="0" indent="0">
              <a:buNone/>
            </a:pPr>
            <a:r>
              <a:rPr lang="en-GB" sz="6400" b="1" dirty="0" smtClean="0"/>
              <a:t>PHASE 3 (2017-18) 			</a:t>
            </a:r>
            <a:endParaRPr lang="en-GB" sz="6400" dirty="0" smtClean="0"/>
          </a:p>
          <a:p>
            <a:pPr marL="0" indent="0">
              <a:buNone/>
            </a:pPr>
            <a:r>
              <a:rPr lang="en-GB" sz="6400" dirty="0" smtClean="0"/>
              <a:t>Redesign of Residential Services</a:t>
            </a:r>
          </a:p>
          <a:p>
            <a:pPr marL="0" indent="0">
              <a:buNone/>
            </a:pPr>
            <a:r>
              <a:rPr lang="en-GB" sz="6400" dirty="0" smtClean="0"/>
              <a:t>Re-specified Outreach</a:t>
            </a:r>
          </a:p>
          <a:p>
            <a:pPr marL="0" indent="0">
              <a:buNone/>
            </a:pPr>
            <a:r>
              <a:rPr lang="en-GB" sz="6400" dirty="0" smtClean="0"/>
              <a:t>Crisis Response Services</a:t>
            </a:r>
          </a:p>
          <a:p>
            <a:pPr marL="0" indent="0">
              <a:buNone/>
            </a:pPr>
            <a:endParaRPr lang="en-GB" sz="6400" b="1" dirty="0" smtClean="0"/>
          </a:p>
          <a:p>
            <a:pPr marL="0" indent="0">
              <a:buNone/>
            </a:pPr>
            <a:r>
              <a:rPr lang="en-GB" sz="6400" b="1" dirty="0" smtClean="0"/>
              <a:t>PHASE 4 (2018-19)</a:t>
            </a:r>
            <a:endParaRPr lang="en-GB" sz="6400" dirty="0" smtClean="0"/>
          </a:p>
          <a:p>
            <a:pPr marL="0" indent="0">
              <a:buNone/>
            </a:pPr>
            <a:r>
              <a:rPr lang="en-GB" sz="6400" dirty="0" smtClean="0"/>
              <a:t>New Ways of CMHT Working</a:t>
            </a:r>
          </a:p>
          <a:p>
            <a:pPr marL="0" indent="0">
              <a:buNone/>
            </a:pPr>
            <a:r>
              <a:rPr lang="en-GB" sz="6400" dirty="0" smtClean="0"/>
              <a:t>Shorter Involvement in Cases</a:t>
            </a:r>
          </a:p>
          <a:p>
            <a:pPr marL="0" indent="0">
              <a:buNone/>
            </a:pPr>
            <a:r>
              <a:rPr lang="en-GB" sz="6400" dirty="0" smtClean="0"/>
              <a:t>Better Use of Tiered System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63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7 strategic </a:t>
            </a:r>
            <a:r>
              <a:rPr lang="en-GB" dirty="0" smtClean="0"/>
              <a:t>priorities promote and sustain good mental health, wellbeing and recovery,  </a:t>
            </a:r>
          </a:p>
          <a:p>
            <a:r>
              <a:rPr lang="en-GB" dirty="0"/>
              <a:t>Reduce mental health inequality, stigma and </a:t>
            </a:r>
            <a:r>
              <a:rPr lang="en-GB" dirty="0" smtClean="0"/>
              <a:t>discrimination,</a:t>
            </a:r>
            <a:endParaRPr lang="en-GB" dirty="0"/>
          </a:p>
          <a:p>
            <a:r>
              <a:rPr lang="en-GB" dirty="0"/>
              <a:t>Suicide Prevention and reducing self </a:t>
            </a:r>
            <a:r>
              <a:rPr lang="en-GB" dirty="0" smtClean="0"/>
              <a:t>harm, </a:t>
            </a:r>
            <a:endParaRPr lang="en-GB" dirty="0"/>
          </a:p>
          <a:p>
            <a:r>
              <a:rPr lang="en-GB" dirty="0"/>
              <a:t>Dual diagnosis and substance misuse </a:t>
            </a:r>
            <a:r>
              <a:rPr lang="en-GB" dirty="0" smtClean="0"/>
              <a:t>services,   </a:t>
            </a:r>
            <a:endParaRPr lang="en-GB" dirty="0"/>
          </a:p>
          <a:p>
            <a:r>
              <a:rPr lang="en-GB" dirty="0" smtClean="0"/>
              <a:t>Children and Young People, and </a:t>
            </a:r>
          </a:p>
          <a:p>
            <a:r>
              <a:rPr lang="en-GB" dirty="0" smtClean="0"/>
              <a:t>Older People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94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Making Recovery Real in </a:t>
            </a:r>
            <a:r>
              <a:rPr lang="en-GB" dirty="0" smtClean="0"/>
              <a:t>Moray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GB" dirty="0"/>
              <a:t>Mental Health and Wellbeing Partnership </a:t>
            </a:r>
            <a:endParaRPr lang="en-GB" dirty="0" smtClean="0"/>
          </a:p>
          <a:p>
            <a:pPr lvl="1"/>
            <a:r>
              <a:rPr lang="en-GB" dirty="0" smtClean="0"/>
              <a:t>Partners oversee the implementation of the Strategy </a:t>
            </a:r>
            <a:endParaRPr lang="en-GB" dirty="0"/>
          </a:p>
          <a:p>
            <a:pPr lvl="1"/>
            <a:r>
              <a:rPr lang="en-GB" dirty="0" smtClean="0"/>
              <a:t>Integrating </a:t>
            </a:r>
            <a:r>
              <a:rPr lang="en-GB" dirty="0" smtClean="0"/>
              <a:t>mental health secondary care with primary and community care services across Moray  </a:t>
            </a:r>
          </a:p>
          <a:p>
            <a:pPr lvl="1"/>
            <a:r>
              <a:rPr lang="en-GB" dirty="0" smtClean="0"/>
              <a:t>Moray Wellbeing Hub Social Enterprise</a:t>
            </a:r>
            <a:endParaRPr lang="en-GB" dirty="0"/>
          </a:p>
          <a:p>
            <a:pPr lvl="1"/>
            <a:r>
              <a:rPr lang="en-GB" dirty="0" smtClean="0"/>
              <a:t> Commissioned </a:t>
            </a:r>
            <a:r>
              <a:rPr lang="en-GB" dirty="0" smtClean="0"/>
              <a:t>services</a:t>
            </a:r>
            <a:endParaRPr lang="en-GB" dirty="0"/>
          </a:p>
          <a:p>
            <a:pPr lvl="2"/>
            <a:r>
              <a:rPr lang="en-GB" dirty="0"/>
              <a:t>Peer support workers</a:t>
            </a:r>
          </a:p>
          <a:p>
            <a:pPr lvl="2"/>
            <a:r>
              <a:rPr lang="en-GB" dirty="0" smtClean="0"/>
              <a:t>Mental </a:t>
            </a:r>
            <a:r>
              <a:rPr lang="en-GB" dirty="0"/>
              <a:t>Health and Wellness Centre </a:t>
            </a:r>
          </a:p>
          <a:p>
            <a:pPr lvl="2"/>
            <a:r>
              <a:rPr lang="en-GB" dirty="0" smtClean="0"/>
              <a:t>Primary </a:t>
            </a:r>
            <a:r>
              <a:rPr lang="en-GB" dirty="0"/>
              <a:t>Care Link </a:t>
            </a:r>
            <a:r>
              <a:rPr lang="en-GB" dirty="0" smtClean="0"/>
              <a:t>Workers</a:t>
            </a:r>
          </a:p>
          <a:p>
            <a:pPr lvl="2"/>
            <a:r>
              <a:rPr lang="en-GB" dirty="0" smtClean="0"/>
              <a:t>Redesigned residential services for adults with </a:t>
            </a:r>
            <a:r>
              <a:rPr lang="en-GB" dirty="0" err="1" smtClean="0"/>
              <a:t>respecified</a:t>
            </a:r>
            <a:r>
              <a:rPr lang="en-GB" dirty="0" smtClean="0"/>
              <a:t> outreach and crisis response – 3 elements: </a:t>
            </a:r>
            <a:endParaRPr lang="en-GB" dirty="0"/>
          </a:p>
          <a:p>
            <a:pPr lvl="3"/>
            <a:r>
              <a:rPr lang="en-GB" dirty="0"/>
              <a:t>Element 1 - Intensive Recovery Service </a:t>
            </a:r>
          </a:p>
          <a:p>
            <a:pPr lvl="3"/>
            <a:r>
              <a:rPr lang="en-GB" dirty="0"/>
              <a:t>Element 2 - High Level Community Support </a:t>
            </a:r>
          </a:p>
          <a:p>
            <a:pPr lvl="3"/>
            <a:r>
              <a:rPr lang="en-GB" dirty="0"/>
              <a:t>Element 3 – Recovery Outreach Service </a:t>
            </a:r>
          </a:p>
          <a:p>
            <a:pPr lvl="1"/>
            <a:r>
              <a:rPr lang="en-GB" dirty="0" smtClean="0"/>
              <a:t>Co production – mental health pathways </a:t>
            </a:r>
            <a:r>
              <a:rPr lang="en-GB" u="sng" dirty="0">
                <a:hlinkClick r:id="rId3"/>
              </a:rPr>
              <a:t>http://moraywellbeinghub.org.uk/mhpathways/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1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988840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20 bed adult (Acute)in patient Ward on Dr Grays site (Ward 4) – operating on 18 beds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2 Community Mental Health Teams </a:t>
            </a:r>
            <a:r>
              <a:rPr lang="en-GB" sz="2000" dirty="0" smtClean="0"/>
              <a:t>– including Medical, Nursing, AHP and Social Work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 range of Psychological Therapies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Liaison Psychiatry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24 hour Emergency Psychiatric Page Holder / On Call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Place of Safety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endParaRPr lang="en-GB" sz="2800" dirty="0"/>
          </a:p>
        </p:txBody>
      </p:sp>
      <p:sp>
        <p:nvSpPr>
          <p:cNvPr id="2" name="Rectangle 1"/>
          <p:cNvSpPr/>
          <p:nvPr/>
        </p:nvSpPr>
        <p:spPr>
          <a:xfrm>
            <a:off x="395536" y="548680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Adult Mental Health Services in </a:t>
            </a:r>
            <a:r>
              <a:rPr lang="en-GB" sz="4000" dirty="0" smtClean="0"/>
              <a:t>Moray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232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Older Adult Mental Health Services in </a:t>
            </a:r>
            <a:r>
              <a:rPr lang="en-GB" dirty="0" smtClean="0"/>
              <a:t>Moray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10 bed older adult (Dementia Assessment) Unit based at </a:t>
            </a:r>
            <a:r>
              <a:rPr lang="en-GB" dirty="0" err="1"/>
              <a:t>Seafield</a:t>
            </a:r>
            <a:r>
              <a:rPr lang="en-GB" dirty="0"/>
              <a:t> Hospital, </a:t>
            </a:r>
            <a:r>
              <a:rPr lang="en-GB" dirty="0" err="1"/>
              <a:t>Buckie</a:t>
            </a:r>
            <a:r>
              <a:rPr lang="en-GB" dirty="0"/>
              <a:t> (</a:t>
            </a:r>
            <a:r>
              <a:rPr lang="en-GB" dirty="0" err="1"/>
              <a:t>Muirton</a:t>
            </a:r>
            <a:r>
              <a:rPr lang="en-GB" dirty="0" smtClean="0"/>
              <a:t>) – operating on 8 beds </a:t>
            </a:r>
          </a:p>
          <a:p>
            <a:r>
              <a:rPr lang="en-GB" dirty="0" smtClean="0"/>
              <a:t>Functional Elderly are cared for in Ward 4 </a:t>
            </a:r>
          </a:p>
          <a:p>
            <a:pPr marL="457200" indent="-457200"/>
            <a:r>
              <a:rPr lang="en-GB" dirty="0"/>
              <a:t>2 Community Mental Health Teams </a:t>
            </a:r>
            <a:r>
              <a:rPr lang="en-GB" sz="2400" dirty="0"/>
              <a:t>– including Medical, </a:t>
            </a:r>
            <a:r>
              <a:rPr lang="en-GB" sz="2400" dirty="0" smtClean="0"/>
              <a:t>Nursing and AHP</a:t>
            </a:r>
            <a:endParaRPr lang="en-GB" sz="2400" dirty="0"/>
          </a:p>
          <a:p>
            <a:pPr marL="457200" indent="-457200"/>
            <a:r>
              <a:rPr lang="en-GB" dirty="0" smtClean="0"/>
              <a:t>Psychology  </a:t>
            </a:r>
            <a:endParaRPr lang="en-GB" dirty="0"/>
          </a:p>
          <a:p>
            <a:pPr marL="457200" indent="-457200"/>
            <a:r>
              <a:rPr lang="en-GB" dirty="0"/>
              <a:t>Liaison </a:t>
            </a:r>
            <a:r>
              <a:rPr lang="en-GB" dirty="0" smtClean="0"/>
              <a:t>Psychiatry + Delirium </a:t>
            </a:r>
          </a:p>
          <a:p>
            <a:pPr marL="457200" indent="-457200"/>
            <a:r>
              <a:rPr lang="en-GB" dirty="0" smtClean="0"/>
              <a:t>Older Peoples Board</a:t>
            </a:r>
          </a:p>
          <a:p>
            <a:pPr marL="457200" indent="-457200"/>
            <a:r>
              <a:rPr lang="en-GB" dirty="0" smtClean="0"/>
              <a:t>Dementia </a:t>
            </a:r>
            <a:r>
              <a:rPr lang="en-GB" dirty="0"/>
              <a:t>/ Frailty Co-ordinators </a:t>
            </a:r>
            <a:r>
              <a:rPr lang="en-GB" dirty="0" smtClean="0"/>
              <a:t>test of change and roll out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20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Adult Mental </a:t>
            </a:r>
            <a:r>
              <a:rPr lang="en-GB" dirty="0" smtClean="0"/>
              <a:t>Health Services Redesign – Phase 4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PHASE 4 (2018-19)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New Ways of CMHT Working</a:t>
            </a:r>
          </a:p>
          <a:p>
            <a:pPr marL="0" indent="0">
              <a:buNone/>
            </a:pPr>
            <a:r>
              <a:rPr lang="en-GB" dirty="0"/>
              <a:t>Shorter Involvement in Cases</a:t>
            </a:r>
          </a:p>
          <a:p>
            <a:pPr marL="0" indent="0">
              <a:buNone/>
            </a:pPr>
            <a:r>
              <a:rPr lang="en-GB" dirty="0"/>
              <a:t>Better Use of Tiered System</a:t>
            </a:r>
          </a:p>
          <a:p>
            <a:r>
              <a:rPr lang="en-GB" dirty="0" smtClean="0"/>
              <a:t>Emergent: </a:t>
            </a:r>
          </a:p>
          <a:p>
            <a:pPr lvl="1"/>
            <a:r>
              <a:rPr lang="en-GB" dirty="0" smtClean="0"/>
              <a:t>HSE Improvement Notice</a:t>
            </a:r>
          </a:p>
          <a:p>
            <a:pPr lvl="1"/>
            <a:r>
              <a:rPr lang="en-GB" dirty="0" smtClean="0"/>
              <a:t>Primary Care Improvement Plan </a:t>
            </a:r>
            <a:endParaRPr lang="en-GB" dirty="0" smtClean="0"/>
          </a:p>
          <a:p>
            <a:pPr lvl="1"/>
            <a:r>
              <a:rPr lang="en-GB" dirty="0" smtClean="0"/>
              <a:t>National Mental Health Strategy </a:t>
            </a:r>
          </a:p>
          <a:p>
            <a:pPr lvl="2"/>
            <a:r>
              <a:rPr lang="en-GB" dirty="0" smtClean="0"/>
              <a:t>Action 15</a:t>
            </a:r>
          </a:p>
          <a:p>
            <a:pPr lvl="2"/>
            <a:r>
              <a:rPr lang="en-GB" dirty="0" smtClean="0"/>
              <a:t>MH Quality Indicators </a:t>
            </a:r>
            <a:r>
              <a:rPr lang="en-GB" dirty="0" smtClean="0"/>
              <a:t> 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622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Direction of Travel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Evaluating tests of change already underway</a:t>
            </a:r>
          </a:p>
          <a:p>
            <a:r>
              <a:rPr lang="en-GB" dirty="0" smtClean="0"/>
              <a:t>Ongoing development of services in the community and closer to peoples homes – and in their homes </a:t>
            </a:r>
          </a:p>
          <a:p>
            <a:r>
              <a:rPr lang="en-GB" dirty="0" smtClean="0"/>
              <a:t>Aligning staff  </a:t>
            </a:r>
            <a:r>
              <a:rPr lang="en-GB" dirty="0" smtClean="0"/>
              <a:t>– not just co-locating </a:t>
            </a:r>
            <a:r>
              <a:rPr lang="en-GB" dirty="0" smtClean="0"/>
              <a:t>staff; real </a:t>
            </a:r>
            <a:r>
              <a:rPr lang="en-GB" dirty="0" smtClean="0"/>
              <a:t>integrated teams – in </a:t>
            </a:r>
            <a:r>
              <a:rPr lang="en-GB" dirty="0" smtClean="0"/>
              <a:t>GP practices </a:t>
            </a:r>
            <a:r>
              <a:rPr lang="en-GB" dirty="0" smtClean="0"/>
              <a:t>and in communities </a:t>
            </a:r>
          </a:p>
          <a:p>
            <a:r>
              <a:rPr lang="en-GB" dirty="0" smtClean="0"/>
              <a:t>Mental </a:t>
            </a:r>
            <a:r>
              <a:rPr lang="en-GB" dirty="0" smtClean="0"/>
              <a:t>Health </a:t>
            </a:r>
            <a:r>
              <a:rPr lang="en-GB" dirty="0" smtClean="0"/>
              <a:t>Hubs</a:t>
            </a:r>
            <a:endParaRPr lang="en-GB" dirty="0" smtClean="0"/>
          </a:p>
          <a:p>
            <a:r>
              <a:rPr lang="en-GB" dirty="0" smtClean="0"/>
              <a:t>Action 15 Crisis Response and DBI  </a:t>
            </a:r>
          </a:p>
          <a:p>
            <a:r>
              <a:rPr lang="en-GB" dirty="0"/>
              <a:t>Technology enabled care </a:t>
            </a:r>
          </a:p>
          <a:p>
            <a:r>
              <a:rPr lang="en-GB" dirty="0" smtClean="0"/>
              <a:t>Ward </a:t>
            </a:r>
            <a:r>
              <a:rPr lang="en-GB" dirty="0" smtClean="0"/>
              <a:t>4 in patient and Muirton redesign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07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631</Words>
  <Application>Microsoft Office PowerPoint</Application>
  <PresentationFormat>On-screen Show (4:3)</PresentationFormat>
  <Paragraphs>123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Good Mental Health for ALL in Moray 2016-26 – The Big Picture  </vt:lpstr>
      <vt:lpstr>PowerPoint Presentation</vt:lpstr>
      <vt:lpstr>Good Mental Health for All in Moray 2016-2026</vt:lpstr>
      <vt:lpstr>PowerPoint Presentation</vt:lpstr>
      <vt:lpstr>Making Recovery Real in Moray   </vt:lpstr>
      <vt:lpstr>PowerPoint Presentation</vt:lpstr>
      <vt:lpstr>Older Adult Mental Health Services in Moray </vt:lpstr>
      <vt:lpstr>Adult Mental Health Services Redesign – Phase 4 </vt:lpstr>
      <vt:lpstr>Current Direction of Travel </vt:lpstr>
      <vt:lpstr>Some hot spots </vt:lpstr>
      <vt:lpstr>What else is happening?  </vt:lpstr>
      <vt:lpstr>PowerPoint Presentation</vt:lpstr>
    </vt:vector>
  </TitlesOfParts>
  <Company>The Moray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Isla Whyte</dc:creator>
  <cp:lastModifiedBy>Pamela Cremin</cp:lastModifiedBy>
  <cp:revision>72</cp:revision>
  <cp:lastPrinted>2019-04-16T11:51:59Z</cp:lastPrinted>
  <dcterms:created xsi:type="dcterms:W3CDTF">2017-01-12T14:20:35Z</dcterms:created>
  <dcterms:modified xsi:type="dcterms:W3CDTF">2019-04-16T12:42:35Z</dcterms:modified>
</cp:coreProperties>
</file>